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7" r:id="rId3"/>
    <p:sldId id="260" r:id="rId4"/>
    <p:sldId id="262" r:id="rId5"/>
    <p:sldId id="269" r:id="rId6"/>
    <p:sldId id="290" r:id="rId7"/>
    <p:sldId id="284" r:id="rId8"/>
    <p:sldId id="287" r:id="rId9"/>
    <p:sldId id="285" r:id="rId10"/>
    <p:sldId id="261" r:id="rId11"/>
    <p:sldId id="259" r:id="rId12"/>
    <p:sldId id="288" r:id="rId13"/>
    <p:sldId id="289" r:id="rId14"/>
    <p:sldId id="266" r:id="rId15"/>
    <p:sldId id="278" r:id="rId16"/>
    <p:sldId id="280" r:id="rId17"/>
    <p:sldId id="296" r:id="rId18"/>
    <p:sldId id="267" r:id="rId19"/>
    <p:sldId id="308" r:id="rId20"/>
    <p:sldId id="281" r:id="rId21"/>
    <p:sldId id="294" r:id="rId22"/>
    <p:sldId id="292" r:id="rId23"/>
    <p:sldId id="275" r:id="rId24"/>
    <p:sldId id="279" r:id="rId25"/>
    <p:sldId id="293" r:id="rId26"/>
    <p:sldId id="263" r:id="rId27"/>
    <p:sldId id="272" r:id="rId28"/>
    <p:sldId id="277" r:id="rId29"/>
    <p:sldId id="298" r:id="rId30"/>
    <p:sldId id="291" r:id="rId31"/>
    <p:sldId id="306" r:id="rId32"/>
    <p:sldId id="307" r:id="rId33"/>
    <p:sldId id="300" r:id="rId34"/>
    <p:sldId id="302" r:id="rId35"/>
    <p:sldId id="303" r:id="rId36"/>
    <p:sldId id="304" r:id="rId37"/>
    <p:sldId id="305" r:id="rId38"/>
    <p:sldId id="311" r:id="rId39"/>
    <p:sldId id="310" r:id="rId4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4" autoAdjust="0"/>
    <p:restoredTop sz="94660"/>
  </p:normalViewPr>
  <p:slideViewPr>
    <p:cSldViewPr snapToGrid="0">
      <p:cViewPr varScale="1">
        <p:scale>
          <a:sx n="81" d="100"/>
          <a:sy n="81" d="100"/>
        </p:scale>
        <p:origin x="4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B7347-2468-4EDC-85A0-3D7C061FAD62}" type="datetimeFigureOut">
              <a:rPr lang="hr-HR" smtClean="0"/>
              <a:t>12.4.2026.</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5BB8B-5DD4-4869-B08B-EBB6D50AE26A}" type="slidenum">
              <a:rPr lang="hr-HR" smtClean="0"/>
              <a:t>‹#›</a:t>
            </a:fld>
            <a:endParaRPr lang="hr-HR"/>
          </a:p>
        </p:txBody>
      </p:sp>
    </p:spTree>
    <p:extLst>
      <p:ext uri="{BB962C8B-B14F-4D97-AF65-F5344CB8AC3E}">
        <p14:creationId xmlns:p14="http://schemas.microsoft.com/office/powerpoint/2010/main" val="243263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C6D5BB8B-5DD4-4869-B08B-EBB6D50AE26A}" type="slidenum">
              <a:rPr lang="hr-HR" smtClean="0"/>
              <a:t>11</a:t>
            </a:fld>
            <a:endParaRPr lang="hr-HR"/>
          </a:p>
        </p:txBody>
      </p:sp>
    </p:spTree>
    <p:extLst>
      <p:ext uri="{BB962C8B-B14F-4D97-AF65-F5344CB8AC3E}">
        <p14:creationId xmlns:p14="http://schemas.microsoft.com/office/powerpoint/2010/main" val="368131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E08B71-D6E1-D278-2CAF-D9B3C013E697}"/>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516C9D65-8955-0E51-6E0E-AAC32650F0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378B3034-1DE4-6FA4-46E2-D8861D1626CF}"/>
              </a:ext>
            </a:extLst>
          </p:cNvPr>
          <p:cNvSpPr>
            <a:spLocks noGrp="1"/>
          </p:cNvSpPr>
          <p:nvPr>
            <p:ph type="dt" sz="half" idx="10"/>
          </p:nvPr>
        </p:nvSpPr>
        <p:spPr/>
        <p:txBody>
          <a:bodyPr/>
          <a:lstStyle/>
          <a:p>
            <a:fld id="{26EF0AA7-7DCE-4D41-95E8-075B945F2959}" type="datetime1">
              <a:rPr lang="hr-HR" smtClean="0"/>
              <a:t>12.4.2026.</a:t>
            </a:fld>
            <a:endParaRPr lang="hr-HR"/>
          </a:p>
        </p:txBody>
      </p:sp>
      <p:sp>
        <p:nvSpPr>
          <p:cNvPr id="5" name="Rezervirano mjesto podnožja 4">
            <a:extLst>
              <a:ext uri="{FF2B5EF4-FFF2-40B4-BE49-F238E27FC236}">
                <a16:creationId xmlns:a16="http://schemas.microsoft.com/office/drawing/2014/main" id="{85573E16-C1FD-E4D6-6365-DB41F81D66B9}"/>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2A333E86-892F-A4B2-2F58-5548B3EA60BD}"/>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195314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EF4AC6-6A33-C8CE-A3B3-FF69077649AD}"/>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B2CDEFD5-CE46-D8AB-8A8D-C79624D881CA}"/>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4C7967BA-FF39-EE18-C9CE-998F204A8660}"/>
              </a:ext>
            </a:extLst>
          </p:cNvPr>
          <p:cNvSpPr>
            <a:spLocks noGrp="1"/>
          </p:cNvSpPr>
          <p:nvPr>
            <p:ph type="dt" sz="half" idx="10"/>
          </p:nvPr>
        </p:nvSpPr>
        <p:spPr/>
        <p:txBody>
          <a:bodyPr/>
          <a:lstStyle/>
          <a:p>
            <a:fld id="{BA97EC67-FA17-4977-A67D-A107AFF0307E}" type="datetime1">
              <a:rPr lang="hr-HR" smtClean="0"/>
              <a:t>12.4.2026.</a:t>
            </a:fld>
            <a:endParaRPr lang="hr-HR"/>
          </a:p>
        </p:txBody>
      </p:sp>
      <p:sp>
        <p:nvSpPr>
          <p:cNvPr id="5" name="Rezervirano mjesto podnožja 4">
            <a:extLst>
              <a:ext uri="{FF2B5EF4-FFF2-40B4-BE49-F238E27FC236}">
                <a16:creationId xmlns:a16="http://schemas.microsoft.com/office/drawing/2014/main" id="{66599AB2-481B-2E02-6E72-9A914A9974F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E8383EC2-7501-B2AC-7973-A69226F04C5B}"/>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72518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60D0B721-7F45-15F0-7F55-BE3DDE1687AA}"/>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3FB00FFC-A9F2-BED2-4F55-638FFE123F81}"/>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786F410-2A3A-771B-08A8-603D7C3DB169}"/>
              </a:ext>
            </a:extLst>
          </p:cNvPr>
          <p:cNvSpPr>
            <a:spLocks noGrp="1"/>
          </p:cNvSpPr>
          <p:nvPr>
            <p:ph type="dt" sz="half" idx="10"/>
          </p:nvPr>
        </p:nvSpPr>
        <p:spPr/>
        <p:txBody>
          <a:bodyPr/>
          <a:lstStyle/>
          <a:p>
            <a:fld id="{48B3B7BE-7D86-4D5D-A57F-6856FDF7B2B5}" type="datetime1">
              <a:rPr lang="hr-HR" smtClean="0"/>
              <a:t>12.4.2026.</a:t>
            </a:fld>
            <a:endParaRPr lang="hr-HR"/>
          </a:p>
        </p:txBody>
      </p:sp>
      <p:sp>
        <p:nvSpPr>
          <p:cNvPr id="5" name="Rezervirano mjesto podnožja 4">
            <a:extLst>
              <a:ext uri="{FF2B5EF4-FFF2-40B4-BE49-F238E27FC236}">
                <a16:creationId xmlns:a16="http://schemas.microsoft.com/office/drawing/2014/main" id="{5F91F869-B40D-F73F-5E64-5FCC136C15E0}"/>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7090CD65-E7CF-2AC6-6AED-4A123F0915A9}"/>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2118128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8E55D0-6E6E-1452-FFB5-3799B32DA6F3}"/>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11A2FD0-DD33-2E94-3F22-52619A261763}"/>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BC9C4CED-7E65-C979-4CE8-CA003305FBE5}"/>
              </a:ext>
            </a:extLst>
          </p:cNvPr>
          <p:cNvSpPr>
            <a:spLocks noGrp="1"/>
          </p:cNvSpPr>
          <p:nvPr>
            <p:ph type="dt" sz="half" idx="10"/>
          </p:nvPr>
        </p:nvSpPr>
        <p:spPr/>
        <p:txBody>
          <a:bodyPr/>
          <a:lstStyle/>
          <a:p>
            <a:fld id="{417C0B50-ED7E-425A-9D48-87713816E0DB}" type="datetime1">
              <a:rPr lang="hr-HR" smtClean="0"/>
              <a:t>12.4.2026.</a:t>
            </a:fld>
            <a:endParaRPr lang="hr-HR"/>
          </a:p>
        </p:txBody>
      </p:sp>
      <p:sp>
        <p:nvSpPr>
          <p:cNvPr id="5" name="Rezervirano mjesto podnožja 4">
            <a:extLst>
              <a:ext uri="{FF2B5EF4-FFF2-40B4-BE49-F238E27FC236}">
                <a16:creationId xmlns:a16="http://schemas.microsoft.com/office/drawing/2014/main" id="{1BE5B0D5-0F4A-176B-AE0C-DDE9C5007A40}"/>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E7E15664-CA1F-871A-78C2-2C6786121095}"/>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208597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F6326D-7D84-1E8B-0825-06184CF4B161}"/>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E06337C7-C38A-0A09-E48E-710F637B4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D5929F0C-F5AB-A1FB-2192-161ADA752DB0}"/>
              </a:ext>
            </a:extLst>
          </p:cNvPr>
          <p:cNvSpPr>
            <a:spLocks noGrp="1"/>
          </p:cNvSpPr>
          <p:nvPr>
            <p:ph type="dt" sz="half" idx="10"/>
          </p:nvPr>
        </p:nvSpPr>
        <p:spPr/>
        <p:txBody>
          <a:bodyPr/>
          <a:lstStyle/>
          <a:p>
            <a:fld id="{A18D1B05-C3E0-41B3-87DF-887382D90EB6}" type="datetime1">
              <a:rPr lang="hr-HR" smtClean="0"/>
              <a:t>12.4.2026.</a:t>
            </a:fld>
            <a:endParaRPr lang="hr-HR"/>
          </a:p>
        </p:txBody>
      </p:sp>
      <p:sp>
        <p:nvSpPr>
          <p:cNvPr id="5" name="Rezervirano mjesto podnožja 4">
            <a:extLst>
              <a:ext uri="{FF2B5EF4-FFF2-40B4-BE49-F238E27FC236}">
                <a16:creationId xmlns:a16="http://schemas.microsoft.com/office/drawing/2014/main" id="{79415132-AC12-3271-AF0A-1512357D7483}"/>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4603308-29C9-2229-33DA-9E804A72416C}"/>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256428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D14415-F303-89E9-1A1C-7980E4F49B5A}"/>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0E62B6FE-EDED-B700-E93F-4A92CFFA0CF2}"/>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D72A62FA-CDC9-1973-B9F7-55D310F6A582}"/>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FFD4098C-521D-3857-649E-7EEBD552929A}"/>
              </a:ext>
            </a:extLst>
          </p:cNvPr>
          <p:cNvSpPr>
            <a:spLocks noGrp="1"/>
          </p:cNvSpPr>
          <p:nvPr>
            <p:ph type="dt" sz="half" idx="10"/>
          </p:nvPr>
        </p:nvSpPr>
        <p:spPr/>
        <p:txBody>
          <a:bodyPr/>
          <a:lstStyle/>
          <a:p>
            <a:fld id="{F2E67E33-5359-4EA6-8D23-5CA038B45369}" type="datetime1">
              <a:rPr lang="hr-HR" smtClean="0"/>
              <a:t>12.4.2026.</a:t>
            </a:fld>
            <a:endParaRPr lang="hr-HR"/>
          </a:p>
        </p:txBody>
      </p:sp>
      <p:sp>
        <p:nvSpPr>
          <p:cNvPr id="6" name="Rezervirano mjesto podnožja 5">
            <a:extLst>
              <a:ext uri="{FF2B5EF4-FFF2-40B4-BE49-F238E27FC236}">
                <a16:creationId xmlns:a16="http://schemas.microsoft.com/office/drawing/2014/main" id="{4E59221B-F0DC-2CAD-5DED-D43F0A99FCED}"/>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BD9284EA-BAE9-F4CB-582C-4DFA6591085A}"/>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3395383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7C4D3C-698A-43EF-AA3E-490CE9482D17}"/>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250EFAA6-B40C-6147-7829-B21550E78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2E67A3AD-4F73-6D2B-6403-2D7FE3BB4F40}"/>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2FAE4C35-778E-089B-9ED4-B734B37C8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B97EA13B-ACC4-7BA7-3564-858F774E3947}"/>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08AFECC4-35F4-3DA1-CB1A-A69EE3B8CF5E}"/>
              </a:ext>
            </a:extLst>
          </p:cNvPr>
          <p:cNvSpPr>
            <a:spLocks noGrp="1"/>
          </p:cNvSpPr>
          <p:nvPr>
            <p:ph type="dt" sz="half" idx="10"/>
          </p:nvPr>
        </p:nvSpPr>
        <p:spPr/>
        <p:txBody>
          <a:bodyPr/>
          <a:lstStyle/>
          <a:p>
            <a:fld id="{BCD5D98F-B0D6-45DE-B1D3-BED565F2A2F7}" type="datetime1">
              <a:rPr lang="hr-HR" smtClean="0"/>
              <a:t>12.4.2026.</a:t>
            </a:fld>
            <a:endParaRPr lang="hr-HR"/>
          </a:p>
        </p:txBody>
      </p:sp>
      <p:sp>
        <p:nvSpPr>
          <p:cNvPr id="8" name="Rezervirano mjesto podnožja 7">
            <a:extLst>
              <a:ext uri="{FF2B5EF4-FFF2-40B4-BE49-F238E27FC236}">
                <a16:creationId xmlns:a16="http://schemas.microsoft.com/office/drawing/2014/main" id="{F1EC74B7-9ED6-1AD8-8E1B-2CD9D3D72DCB}"/>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757279F4-D320-3BE0-5ACA-55160A122472}"/>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364380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183321A-6B36-E545-AEB3-06D958370EC1}"/>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4C2CF5D7-83F1-9A1A-0F00-7728748BFE84}"/>
              </a:ext>
            </a:extLst>
          </p:cNvPr>
          <p:cNvSpPr>
            <a:spLocks noGrp="1"/>
          </p:cNvSpPr>
          <p:nvPr>
            <p:ph type="dt" sz="half" idx="10"/>
          </p:nvPr>
        </p:nvSpPr>
        <p:spPr/>
        <p:txBody>
          <a:bodyPr/>
          <a:lstStyle/>
          <a:p>
            <a:fld id="{44CA76B8-9030-4AC2-9E86-256FA599C1CF}" type="datetime1">
              <a:rPr lang="hr-HR" smtClean="0"/>
              <a:t>12.4.2026.</a:t>
            </a:fld>
            <a:endParaRPr lang="hr-HR"/>
          </a:p>
        </p:txBody>
      </p:sp>
      <p:sp>
        <p:nvSpPr>
          <p:cNvPr id="4" name="Rezervirano mjesto podnožja 3">
            <a:extLst>
              <a:ext uri="{FF2B5EF4-FFF2-40B4-BE49-F238E27FC236}">
                <a16:creationId xmlns:a16="http://schemas.microsoft.com/office/drawing/2014/main" id="{0EDA0A55-C0E0-310F-0140-8212F7EA9248}"/>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BD7AAA78-3E2C-BD4F-AF9C-57D5D16858C0}"/>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86886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0F79799E-6289-7E7F-6185-FCD2F9A8B306}"/>
              </a:ext>
            </a:extLst>
          </p:cNvPr>
          <p:cNvSpPr>
            <a:spLocks noGrp="1"/>
          </p:cNvSpPr>
          <p:nvPr>
            <p:ph type="dt" sz="half" idx="10"/>
          </p:nvPr>
        </p:nvSpPr>
        <p:spPr/>
        <p:txBody>
          <a:bodyPr/>
          <a:lstStyle/>
          <a:p>
            <a:fld id="{6A9455C4-6181-4DE2-A446-BA0725441C26}" type="datetime1">
              <a:rPr lang="hr-HR" smtClean="0"/>
              <a:t>12.4.2026.</a:t>
            </a:fld>
            <a:endParaRPr lang="hr-HR"/>
          </a:p>
        </p:txBody>
      </p:sp>
      <p:sp>
        <p:nvSpPr>
          <p:cNvPr id="3" name="Rezervirano mjesto podnožja 2">
            <a:extLst>
              <a:ext uri="{FF2B5EF4-FFF2-40B4-BE49-F238E27FC236}">
                <a16:creationId xmlns:a16="http://schemas.microsoft.com/office/drawing/2014/main" id="{76D19DD4-3515-F2D6-01D8-F406DDB3F2DC}"/>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5C23A71C-CB2C-B7BC-4941-A462BE0211F5}"/>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181425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50D26C-FFEE-633A-65E0-10875DC796ED}"/>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E7F9515E-6449-1316-19A6-245D75D0F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2278AC30-1782-26A2-0D55-443F1D97B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649B8BF9-C9C7-DBD7-812A-0E737BD62EC2}"/>
              </a:ext>
            </a:extLst>
          </p:cNvPr>
          <p:cNvSpPr>
            <a:spLocks noGrp="1"/>
          </p:cNvSpPr>
          <p:nvPr>
            <p:ph type="dt" sz="half" idx="10"/>
          </p:nvPr>
        </p:nvSpPr>
        <p:spPr/>
        <p:txBody>
          <a:bodyPr/>
          <a:lstStyle/>
          <a:p>
            <a:fld id="{F2E5C5AE-76A2-4E43-92E3-4F0C52559EF5}" type="datetime1">
              <a:rPr lang="hr-HR" smtClean="0"/>
              <a:t>12.4.2026.</a:t>
            </a:fld>
            <a:endParaRPr lang="hr-HR"/>
          </a:p>
        </p:txBody>
      </p:sp>
      <p:sp>
        <p:nvSpPr>
          <p:cNvPr id="6" name="Rezervirano mjesto podnožja 5">
            <a:extLst>
              <a:ext uri="{FF2B5EF4-FFF2-40B4-BE49-F238E27FC236}">
                <a16:creationId xmlns:a16="http://schemas.microsoft.com/office/drawing/2014/main" id="{510F48AE-0E38-1AFF-204C-2CA4DE1C2BFD}"/>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8BBE08A-80CD-8C78-0C3E-DC7E3C7184C1}"/>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126790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A88EE9-035A-244B-17C3-FCEC5CD0855E}"/>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47E0886F-D61B-2973-C7F7-6FFA3831FB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826D55DB-CAC9-04F6-804D-8EC61EAFF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BC1730DD-DB53-D6B3-AB10-5AD44E35F291}"/>
              </a:ext>
            </a:extLst>
          </p:cNvPr>
          <p:cNvSpPr>
            <a:spLocks noGrp="1"/>
          </p:cNvSpPr>
          <p:nvPr>
            <p:ph type="dt" sz="half" idx="10"/>
          </p:nvPr>
        </p:nvSpPr>
        <p:spPr/>
        <p:txBody>
          <a:bodyPr/>
          <a:lstStyle/>
          <a:p>
            <a:fld id="{9826980D-50D6-496E-A6FA-D4E742BC9333}" type="datetime1">
              <a:rPr lang="hr-HR" smtClean="0"/>
              <a:t>12.4.2026.</a:t>
            </a:fld>
            <a:endParaRPr lang="hr-HR"/>
          </a:p>
        </p:txBody>
      </p:sp>
      <p:sp>
        <p:nvSpPr>
          <p:cNvPr id="6" name="Rezervirano mjesto podnožja 5">
            <a:extLst>
              <a:ext uri="{FF2B5EF4-FFF2-40B4-BE49-F238E27FC236}">
                <a16:creationId xmlns:a16="http://schemas.microsoft.com/office/drawing/2014/main" id="{7C8D4854-7F82-A94D-1AC3-864DD4AE61F3}"/>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3302053-1BA6-A461-D5ED-8E2E799EE742}"/>
              </a:ext>
            </a:extLst>
          </p:cNvPr>
          <p:cNvSpPr>
            <a:spLocks noGrp="1"/>
          </p:cNvSpPr>
          <p:nvPr>
            <p:ph type="sldNum" sz="quarter" idx="12"/>
          </p:nvPr>
        </p:nvSpPr>
        <p:spPr/>
        <p:txBody>
          <a:bodyPr/>
          <a:lstStyle/>
          <a:p>
            <a:fld id="{904B25C8-6AF7-4C4E-91C6-FAE15A9BA19A}" type="slidenum">
              <a:rPr lang="hr-HR" smtClean="0"/>
              <a:t>‹#›</a:t>
            </a:fld>
            <a:endParaRPr lang="hr-HR"/>
          </a:p>
        </p:txBody>
      </p:sp>
    </p:spTree>
    <p:extLst>
      <p:ext uri="{BB962C8B-B14F-4D97-AF65-F5344CB8AC3E}">
        <p14:creationId xmlns:p14="http://schemas.microsoft.com/office/powerpoint/2010/main" val="99335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62585246-3602-17E9-BA15-4D81143DC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4747D0DF-B2D7-5D6A-1316-726086CF6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35E2785-4E75-F07C-6509-E57CB67DB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C13DE-4DE0-45CD-898E-1D6D68B89E9E}" type="datetime1">
              <a:rPr lang="hr-HR" smtClean="0"/>
              <a:t>12.4.2026.</a:t>
            </a:fld>
            <a:endParaRPr lang="hr-HR"/>
          </a:p>
        </p:txBody>
      </p:sp>
      <p:sp>
        <p:nvSpPr>
          <p:cNvPr id="5" name="Rezervirano mjesto podnožja 4">
            <a:extLst>
              <a:ext uri="{FF2B5EF4-FFF2-40B4-BE49-F238E27FC236}">
                <a16:creationId xmlns:a16="http://schemas.microsoft.com/office/drawing/2014/main" id="{89A2D9A0-395D-F060-BAE6-53B470046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B50DAE3A-0E85-915D-D3A3-5948CF6882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B25C8-6AF7-4C4E-91C6-FAE15A9BA19A}" type="slidenum">
              <a:rPr lang="hr-HR" smtClean="0"/>
              <a:t>‹#›</a:t>
            </a:fld>
            <a:endParaRPr lang="hr-HR"/>
          </a:p>
        </p:txBody>
      </p:sp>
    </p:spTree>
    <p:extLst>
      <p:ext uri="{BB962C8B-B14F-4D97-AF65-F5344CB8AC3E}">
        <p14:creationId xmlns:p14="http://schemas.microsoft.com/office/powerpoint/2010/main" val="823507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pericic@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share.google/IRMZsM4XGf0yYWvO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hrcak.srce.hr/74003"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enciklopedija.hr/clanak/kazotic-marko"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2CCE25-667D-1EF9-F157-9261657E6430}"/>
              </a:ext>
            </a:extLst>
          </p:cNvPr>
          <p:cNvSpPr>
            <a:spLocks noGrp="1"/>
          </p:cNvSpPr>
          <p:nvPr>
            <p:ph type="ctrTitle"/>
          </p:nvPr>
        </p:nvSpPr>
        <p:spPr>
          <a:xfrm>
            <a:off x="1844842" y="785479"/>
            <a:ext cx="8839199" cy="80795"/>
          </a:xfrm>
        </p:spPr>
        <p:txBody>
          <a:bodyPr>
            <a:normAutofit fontScale="90000"/>
          </a:bodyPr>
          <a:lstStyle/>
          <a:p>
            <a:endParaRPr lang="hr-HR" sz="3600" dirty="0">
              <a:latin typeface="Times New Roman" panose="02020603050405020304" pitchFamily="18" charset="0"/>
              <a:cs typeface="Times New Roman" panose="02020603050405020304" pitchFamily="18" charset="0"/>
            </a:endParaRPr>
          </a:p>
        </p:txBody>
      </p:sp>
      <p:sp>
        <p:nvSpPr>
          <p:cNvPr id="3" name="Podnaslov 2">
            <a:extLst>
              <a:ext uri="{FF2B5EF4-FFF2-40B4-BE49-F238E27FC236}">
                <a16:creationId xmlns:a16="http://schemas.microsoft.com/office/drawing/2014/main" id="{B635E2DD-16D5-0A54-BD12-1CA6E7A531EE}"/>
              </a:ext>
            </a:extLst>
          </p:cNvPr>
          <p:cNvSpPr>
            <a:spLocks noGrp="1"/>
          </p:cNvSpPr>
          <p:nvPr>
            <p:ph type="subTitle" idx="1"/>
          </p:nvPr>
        </p:nvSpPr>
        <p:spPr>
          <a:xfrm>
            <a:off x="1989220" y="866275"/>
            <a:ext cx="8839199" cy="5418220"/>
          </a:xfrm>
        </p:spPr>
        <p:txBody>
          <a:bodyPr>
            <a:normAutofit fontScale="32500" lnSpcReduction="20000"/>
          </a:bodyPr>
          <a:lstStyle/>
          <a:p>
            <a:endParaRPr lang="hr-HR" sz="4000" dirty="0">
              <a:latin typeface="Arial" panose="020B0604020202020204" pitchFamily="34" charset="0"/>
              <a:cs typeface="Arial" panose="020B0604020202020204" pitchFamily="34" charset="0"/>
            </a:endParaRPr>
          </a:p>
          <a:p>
            <a:r>
              <a:rPr lang="hr-HR" sz="6500" b="1" dirty="0">
                <a:latin typeface="Arial" panose="020B0604020202020204" pitchFamily="34" charset="0"/>
                <a:cs typeface="Arial" panose="020B0604020202020204" pitchFamily="34" charset="0"/>
              </a:rPr>
              <a:t>Helena Peričić </a:t>
            </a:r>
            <a:r>
              <a:rPr lang="hr-HR" sz="6500" b="1" dirty="0" err="1">
                <a:latin typeface="Arial" panose="020B0604020202020204" pitchFamily="34" charset="0"/>
                <a:cs typeface="Arial" panose="020B0604020202020204" pitchFamily="34" charset="0"/>
              </a:rPr>
              <a:t>Herenda</a:t>
            </a:r>
            <a:endParaRPr lang="hr-HR" sz="6500" b="1" dirty="0">
              <a:latin typeface="Arial" panose="020B0604020202020204" pitchFamily="34" charset="0"/>
              <a:cs typeface="Arial" panose="020B0604020202020204" pitchFamily="34" charset="0"/>
            </a:endParaRPr>
          </a:p>
          <a:p>
            <a:r>
              <a:rPr lang="hr-HR" sz="6500" b="1" dirty="0">
                <a:latin typeface="Arial" panose="020B0604020202020204" pitchFamily="34" charset="0"/>
                <a:cs typeface="Arial" panose="020B0604020202020204" pitchFamily="34" charset="0"/>
              </a:rPr>
              <a:t>(Zagreb)</a:t>
            </a:r>
          </a:p>
          <a:p>
            <a:endParaRPr lang="hr-HR" sz="4000" b="1" dirty="0">
              <a:latin typeface="Arial" panose="020B0604020202020204" pitchFamily="34" charset="0"/>
              <a:cs typeface="Arial" panose="020B0604020202020204" pitchFamily="34" charset="0"/>
            </a:endParaRPr>
          </a:p>
          <a:p>
            <a:r>
              <a:rPr lang="hr-HR" sz="2900" b="1" dirty="0">
                <a:latin typeface="Arial" panose="020B0604020202020204" pitchFamily="34" charset="0"/>
                <a:cs typeface="Arial" panose="020B0604020202020204" pitchFamily="34" charset="0"/>
              </a:rPr>
              <a:t>Odjel za kroatistiku Sveučilišta u Zadru</a:t>
            </a:r>
          </a:p>
          <a:p>
            <a:endParaRPr lang="hr-HR" sz="4000" b="1" dirty="0">
              <a:latin typeface="Arial" panose="020B0604020202020204" pitchFamily="34" charset="0"/>
              <a:cs typeface="Arial" panose="020B0604020202020204" pitchFamily="34" charset="0"/>
            </a:endParaRPr>
          </a:p>
          <a:p>
            <a:r>
              <a:rPr lang="hr-HR" sz="2500" b="1" dirty="0">
                <a:latin typeface="Arial" panose="020B0604020202020204" pitchFamily="34" charset="0"/>
                <a:cs typeface="Arial" panose="020B0604020202020204" pitchFamily="34" charset="0"/>
                <a:hlinkClick r:id="rId2"/>
              </a:rPr>
              <a:t>hpericic@gmail.com</a:t>
            </a:r>
            <a:endParaRPr lang="hr-HR" sz="2500" b="1" dirty="0">
              <a:latin typeface="Arial" panose="020B0604020202020204" pitchFamily="34" charset="0"/>
              <a:cs typeface="Arial" panose="020B0604020202020204" pitchFamily="34" charset="0"/>
            </a:endParaRPr>
          </a:p>
          <a:p>
            <a:endParaRPr lang="hr-HR" sz="4000" b="1" dirty="0">
              <a:latin typeface="Arial" panose="020B0604020202020204" pitchFamily="34" charset="0"/>
              <a:cs typeface="Arial" panose="020B0604020202020204" pitchFamily="34" charset="0"/>
            </a:endParaRPr>
          </a:p>
          <a:p>
            <a:r>
              <a:rPr lang="hr-HR" sz="7400" b="1" dirty="0">
                <a:latin typeface="Arial" panose="020B0604020202020204" pitchFamily="34" charset="0"/>
                <a:cs typeface="Arial" panose="020B0604020202020204" pitchFamily="34" charset="0"/>
              </a:rPr>
              <a:t>Poetički, stilski i jezični atlas/obilježja u narativnom </a:t>
            </a:r>
            <a:r>
              <a:rPr lang="hr-HR" sz="7400" b="1" dirty="0" err="1">
                <a:latin typeface="Arial" panose="020B0604020202020204" pitchFamily="34" charset="0"/>
                <a:cs typeface="Arial" panose="020B0604020202020204" pitchFamily="34" charset="0"/>
              </a:rPr>
              <a:t>postupku„Trogirske</a:t>
            </a:r>
            <a:r>
              <a:rPr lang="hr-HR" sz="7400" b="1" dirty="0">
                <a:latin typeface="Arial" panose="020B0604020202020204" pitchFamily="34" charset="0"/>
                <a:cs typeface="Arial" panose="020B0604020202020204" pitchFamily="34" charset="0"/>
              </a:rPr>
              <a:t> priče o bezimenoj”</a:t>
            </a:r>
          </a:p>
          <a:p>
            <a:r>
              <a:rPr lang="hr-HR" sz="7400" b="1" dirty="0">
                <a:latin typeface="Arial" panose="020B0604020202020204" pitchFamily="34" charset="0"/>
                <a:cs typeface="Arial" panose="020B0604020202020204" pitchFamily="34" charset="0"/>
              </a:rPr>
              <a:t>(</a:t>
            </a:r>
            <a:r>
              <a:rPr lang="hr-HR" sz="7400" b="1" dirty="0" err="1">
                <a:latin typeface="Arial" panose="020B0604020202020204" pitchFamily="34" charset="0"/>
                <a:cs typeface="Arial" panose="020B0604020202020204" pitchFamily="34" charset="0"/>
              </a:rPr>
              <a:t>Autoreferencijalni</a:t>
            </a:r>
            <a:r>
              <a:rPr lang="hr-HR" sz="7400" b="1" dirty="0">
                <a:latin typeface="Arial" panose="020B0604020202020204" pitchFamily="34" charset="0"/>
                <a:cs typeface="Arial" panose="020B0604020202020204" pitchFamily="34" charset="0"/>
              </a:rPr>
              <a:t> osvrt na ciklus priča </a:t>
            </a:r>
          </a:p>
          <a:p>
            <a:r>
              <a:rPr lang="hr-HR" sz="7400" b="1" dirty="0">
                <a:latin typeface="Arial" panose="020B0604020202020204" pitchFamily="34" charset="0"/>
                <a:cs typeface="Arial" panose="020B0604020202020204" pitchFamily="34" charset="0"/>
              </a:rPr>
              <a:t>u knjizi </a:t>
            </a:r>
            <a:r>
              <a:rPr lang="hr-HR" sz="7400" b="1" i="1" dirty="0">
                <a:latin typeface="Arial" panose="020B0604020202020204" pitchFamily="34" charset="0"/>
                <a:cs typeface="Arial" panose="020B0604020202020204" pitchFamily="34" charset="0"/>
              </a:rPr>
              <a:t>Zaštićene vrste</a:t>
            </a:r>
            <a:r>
              <a:rPr lang="hr-HR" sz="7400" b="1" dirty="0">
                <a:latin typeface="Arial" panose="020B0604020202020204" pitchFamily="34" charset="0"/>
                <a:cs typeface="Arial" panose="020B0604020202020204" pitchFamily="34" charset="0"/>
              </a:rPr>
              <a:t>)</a:t>
            </a:r>
          </a:p>
          <a:p>
            <a:endParaRPr lang="hr-HR" sz="3200" dirty="0">
              <a:latin typeface="Arial" panose="020B0604020202020204" pitchFamily="34" charset="0"/>
              <a:cs typeface="Arial" panose="020B0604020202020204" pitchFamily="34" charset="0"/>
            </a:endParaRPr>
          </a:p>
          <a:p>
            <a:endParaRPr lang="hr-HR" b="1" dirty="0"/>
          </a:p>
          <a:p>
            <a:r>
              <a:rPr lang="hr-HR" sz="5100" b="1" dirty="0"/>
              <a:t>Četvrti kolokvij </a:t>
            </a:r>
          </a:p>
          <a:p>
            <a:r>
              <a:rPr lang="hr-HR" sz="5100" dirty="0"/>
              <a:t>                Komisije za stilistiku Međunarodnoga slavističkog komiteta</a:t>
            </a:r>
            <a:br>
              <a:rPr lang="hr-HR" sz="5100" dirty="0"/>
            </a:br>
            <a:r>
              <a:rPr lang="hr-HR" sz="5100" dirty="0"/>
              <a:t>                     Stilistički atlas slavenskih književnosti</a:t>
            </a:r>
            <a:br>
              <a:rPr lang="hr-HR" sz="5100" dirty="0"/>
            </a:br>
            <a:r>
              <a:rPr lang="hr-HR" sz="5100" dirty="0"/>
              <a:t>            Skopje, 16, 17, 18. 4. 2026.</a:t>
            </a:r>
          </a:p>
          <a:p>
            <a:endParaRPr lang="hr-H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F07E41-CC1E-0F50-0CFB-2631FC2051A8}"/>
              </a:ext>
            </a:extLst>
          </p:cNvPr>
          <p:cNvSpPr>
            <a:spLocks noGrp="1"/>
          </p:cNvSpPr>
          <p:nvPr>
            <p:ph type="title"/>
          </p:nvPr>
        </p:nvSpPr>
        <p:spPr>
          <a:xfrm>
            <a:off x="630195" y="365125"/>
            <a:ext cx="10723605" cy="2118583"/>
          </a:xfrm>
        </p:spPr>
        <p:txBody>
          <a:bodyPr/>
          <a:lstStyle/>
          <a:p>
            <a:r>
              <a:rPr lang="hr-HR" sz="2000" dirty="0"/>
              <a:t>Kako su nastale te priče? Koji je poticaj? Kako se gradi poetika?</a:t>
            </a:r>
          </a:p>
        </p:txBody>
      </p:sp>
      <p:sp>
        <p:nvSpPr>
          <p:cNvPr id="3" name="Rezervirano mjesto sadržaja 2">
            <a:extLst>
              <a:ext uri="{FF2B5EF4-FFF2-40B4-BE49-F238E27FC236}">
                <a16:creationId xmlns:a16="http://schemas.microsoft.com/office/drawing/2014/main" id="{9C3C006B-72D7-9FFD-C888-C8745ABB40E1}"/>
              </a:ext>
            </a:extLst>
          </p:cNvPr>
          <p:cNvSpPr>
            <a:spLocks noGrp="1"/>
          </p:cNvSpPr>
          <p:nvPr>
            <p:ph idx="1"/>
          </p:nvPr>
        </p:nvSpPr>
        <p:spPr>
          <a:xfrm>
            <a:off x="454161" y="1041208"/>
            <a:ext cx="9886141" cy="4364272"/>
          </a:xfrm>
        </p:spPr>
        <p:txBody>
          <a:bodyPr/>
          <a:lstStyle/>
          <a:p>
            <a:endParaRPr lang="hr-HR" dirty="0"/>
          </a:p>
          <a:p>
            <a:r>
              <a:rPr lang="sr-Latn-RS" altLang="sr-Latn-RS" dirty="0">
                <a:solidFill>
                  <a:srgbClr val="222222"/>
                </a:solidFill>
                <a:latin typeface="Arial" panose="020B0604020202020204" pitchFamily="34" charset="0"/>
                <a:cs typeface="Arial" panose="020B0604020202020204" pitchFamily="34" charset="0"/>
              </a:rPr>
              <a:t>Kako je nastao taj ciklus priča „Trogirska priča o bezimenoj“ (s podnaslovom „Kostimirani pastiš“)? Koji su poticaji? </a:t>
            </a:r>
            <a:r>
              <a:rPr lang="sr-Latn-RS" altLang="sr-Latn-RS" dirty="0" err="1">
                <a:solidFill>
                  <a:srgbClr val="222222"/>
                </a:solidFill>
                <a:latin typeface="Arial" panose="020B0604020202020204" pitchFamily="34" charset="0"/>
                <a:cs typeface="Arial" panose="020B0604020202020204" pitchFamily="34" charset="0"/>
              </a:rPr>
              <a:t>Korijeni</a:t>
            </a:r>
            <a:r>
              <a:rPr lang="sr-Latn-RS" altLang="sr-Latn-RS" dirty="0">
                <a:solidFill>
                  <a:srgbClr val="222222"/>
                </a:solidFill>
                <a:latin typeface="Arial" panose="020B0604020202020204" pitchFamily="34" charset="0"/>
                <a:cs typeface="Arial" panose="020B0604020202020204" pitchFamily="34" charset="0"/>
              </a:rPr>
              <a:t>? Poetička i jezična polazišta?</a:t>
            </a:r>
          </a:p>
          <a:p>
            <a:endParaRPr lang="sr-Latn-RS" altLang="sr-Latn-RS" dirty="0">
              <a:solidFill>
                <a:srgbClr val="222222"/>
              </a:solidFill>
              <a:latin typeface="Arial" panose="020B0604020202020204" pitchFamily="34" charset="0"/>
              <a:cs typeface="Arial" panose="020B0604020202020204" pitchFamily="34" charset="0"/>
            </a:endParaRPr>
          </a:p>
          <a:p>
            <a:endParaRPr lang="sr-Latn-RS" altLang="sr-Latn-RS" dirty="0">
              <a:solidFill>
                <a:srgbClr val="222222"/>
              </a:solidFill>
              <a:latin typeface="Arial" panose="020B0604020202020204" pitchFamily="34" charset="0"/>
              <a:cs typeface="Arial" panose="020B0604020202020204" pitchFamily="34" charset="0"/>
            </a:endParaRPr>
          </a:p>
          <a:p>
            <a:endParaRPr lang="sr-Latn-RS" altLang="sr-Latn-RS" dirty="0">
              <a:solidFill>
                <a:srgbClr val="222222"/>
              </a:solidFill>
              <a:latin typeface="Arial" panose="020B0604020202020204" pitchFamily="34" charset="0"/>
              <a:cs typeface="Arial" panose="020B0604020202020204" pitchFamily="34" charset="0"/>
            </a:endParaRPr>
          </a:p>
          <a:p>
            <a:endParaRPr lang="sr-Latn-RS" altLang="sr-Latn-RS" dirty="0">
              <a:solidFill>
                <a:srgbClr val="222222"/>
              </a:solidFill>
              <a:latin typeface="Arial" panose="020B0604020202020204" pitchFamily="34" charset="0"/>
              <a:cs typeface="Arial" panose="020B0604020202020204" pitchFamily="34" charset="0"/>
            </a:endParaRPr>
          </a:p>
          <a:p>
            <a:r>
              <a:rPr lang="sr-Latn-RS" altLang="sr-Latn-RS" dirty="0">
                <a:solidFill>
                  <a:srgbClr val="222222"/>
                </a:solidFill>
                <a:latin typeface="Arial" panose="020B0604020202020204" pitchFamily="34" charset="0"/>
                <a:cs typeface="Arial" panose="020B0604020202020204" pitchFamily="34" charset="0"/>
              </a:rPr>
              <a:t>Trogir </a:t>
            </a:r>
            <a:r>
              <a:rPr lang="sr-Latn-RS" altLang="sr-Latn-RS" dirty="0">
                <a:solidFill>
                  <a:srgbClr val="1155CC"/>
                </a:solidFill>
                <a:latin typeface="Arial" panose="020B0604020202020204" pitchFamily="34" charset="0"/>
                <a:cs typeface="Arial" panose="020B0604020202020204" pitchFamily="34" charset="0"/>
                <a:hlinkClick r:id="rId2"/>
              </a:rPr>
              <a:t>https://share.google/IRMZsM4XGf0yYWvOt</a:t>
            </a:r>
            <a:r>
              <a:rPr lang="sr-Latn-RS" altLang="sr-Latn-RS" dirty="0"/>
              <a:t> </a:t>
            </a:r>
            <a:endParaRPr lang="sr-Latn-RS" altLang="sr-Latn-RS" dirty="0">
              <a:latin typeface="Arial" panose="020B0604020202020204" pitchFamily="34" charset="0"/>
            </a:endParaRPr>
          </a:p>
          <a:p>
            <a:endParaRPr lang="hr-HR" dirty="0"/>
          </a:p>
        </p:txBody>
      </p:sp>
      <p:sp>
        <p:nvSpPr>
          <p:cNvPr id="4" name="Rectangle 1">
            <a:extLst>
              <a:ext uri="{FF2B5EF4-FFF2-40B4-BE49-F238E27FC236}">
                <a16:creationId xmlns:a16="http://schemas.microsoft.com/office/drawing/2014/main" id="{ADEC4F28-7012-60AC-7E10-7619985E8068}"/>
              </a:ext>
            </a:extLst>
          </p:cNvPr>
          <p:cNvSpPr>
            <a:spLocks noChangeArrowheads="1"/>
          </p:cNvSpPr>
          <p:nvPr/>
        </p:nvSpPr>
        <p:spPr bwMode="auto">
          <a:xfrm flipV="1">
            <a:off x="-448941" y="1201939"/>
            <a:ext cx="18325657"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Trogir </a:t>
            </a:r>
            <a:r>
              <a:rPr kumimoji="0" lang="sr-Latn-RS" altLang="sr-Latn-R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https://share.google/IRMZsM4XGf0yYWvOt</a:t>
            </a:r>
            <a:r>
              <a:rPr kumimoji="0" lang="sr-Latn-RS" altLang="sr-Latn-RS" sz="1800" b="0" i="0" u="none" strike="noStrike" cap="none" normalizeH="0" baseline="0" dirty="0">
                <a:ln>
                  <a:noFill/>
                </a:ln>
                <a:solidFill>
                  <a:schemeClr val="tx1"/>
                </a:solidFill>
                <a:effectLst/>
              </a:rPr>
              <a:t> </a:t>
            </a:r>
            <a:endParaRPr kumimoji="0" lang="sr-Latn-RS" altLang="sr-Latn-RS" sz="1800" b="0" i="0" u="none" strike="noStrike" cap="none" normalizeH="0" baseline="0" dirty="0">
              <a:ln>
                <a:noFill/>
              </a:ln>
              <a:solidFill>
                <a:schemeClr val="tx1"/>
              </a:solidFill>
              <a:effectLst/>
              <a:latin typeface="Arial" panose="020B0604020202020204" pitchFamily="34" charset="0"/>
            </a:endParaRPr>
          </a:p>
        </p:txBody>
      </p:sp>
      <p:sp>
        <p:nvSpPr>
          <p:cNvPr id="5" name="Rezervirano mjesto broja slajda 4">
            <a:extLst>
              <a:ext uri="{FF2B5EF4-FFF2-40B4-BE49-F238E27FC236}">
                <a16:creationId xmlns:a16="http://schemas.microsoft.com/office/drawing/2014/main" id="{0E6DEE98-A1D3-13B1-3E0F-B4060478F1BD}"/>
              </a:ext>
            </a:extLst>
          </p:cNvPr>
          <p:cNvSpPr>
            <a:spLocks noGrp="1"/>
          </p:cNvSpPr>
          <p:nvPr>
            <p:ph type="sldNum" sz="quarter" idx="12"/>
          </p:nvPr>
        </p:nvSpPr>
        <p:spPr/>
        <p:txBody>
          <a:bodyPr/>
          <a:lstStyle/>
          <a:p>
            <a:fld id="{904B25C8-6AF7-4C4E-91C6-FAE15A9BA19A}" type="slidenum">
              <a:rPr lang="hr-HR" smtClean="0"/>
              <a:t>10</a:t>
            </a:fld>
            <a:endParaRPr lang="hr-HR"/>
          </a:p>
        </p:txBody>
      </p:sp>
    </p:spTree>
    <p:extLst>
      <p:ext uri="{BB962C8B-B14F-4D97-AF65-F5344CB8AC3E}">
        <p14:creationId xmlns:p14="http://schemas.microsoft.com/office/powerpoint/2010/main" val="3655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89B0D9-11B0-F6E0-1948-8927A54BEF6B}"/>
              </a:ext>
            </a:extLst>
          </p:cNvPr>
          <p:cNvSpPr>
            <a:spLocks noGrp="1"/>
          </p:cNvSpPr>
          <p:nvPr>
            <p:ph type="ctrTitle"/>
          </p:nvPr>
        </p:nvSpPr>
        <p:spPr>
          <a:xfrm>
            <a:off x="1524000" y="1259173"/>
            <a:ext cx="9144000" cy="2250789"/>
          </a:xfrm>
        </p:spPr>
        <p:txBody>
          <a:bodyPr/>
          <a:lstStyle/>
          <a:p>
            <a:r>
              <a:rPr lang="hr-HR" dirty="0"/>
              <a:t> </a:t>
            </a:r>
          </a:p>
        </p:txBody>
      </p:sp>
      <p:sp>
        <p:nvSpPr>
          <p:cNvPr id="3" name="Podnaslov 2">
            <a:extLst>
              <a:ext uri="{FF2B5EF4-FFF2-40B4-BE49-F238E27FC236}">
                <a16:creationId xmlns:a16="http://schemas.microsoft.com/office/drawing/2014/main" id="{07EE3D6E-9177-5C08-7643-1E920F80BA29}"/>
              </a:ext>
            </a:extLst>
          </p:cNvPr>
          <p:cNvSpPr>
            <a:spLocks noGrp="1"/>
          </p:cNvSpPr>
          <p:nvPr>
            <p:ph type="subTitle" idx="1"/>
          </p:nvPr>
        </p:nvSpPr>
        <p:spPr/>
        <p:txBody>
          <a:bodyPr/>
          <a:lstStyle/>
          <a:p>
            <a:endParaRPr lang="hr-HR" dirty="0"/>
          </a:p>
        </p:txBody>
      </p:sp>
      <p:pic>
        <p:nvPicPr>
          <p:cNvPr id="8" name="Slika 7">
            <a:extLst>
              <a:ext uri="{FF2B5EF4-FFF2-40B4-BE49-F238E27FC236}">
                <a16:creationId xmlns:a16="http://schemas.microsoft.com/office/drawing/2014/main" id="{38F83E73-E4B2-1AB1-627E-409D1CA21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60" y="0"/>
            <a:ext cx="8868679" cy="6858000"/>
          </a:xfrm>
          <a:prstGeom prst="rect">
            <a:avLst/>
          </a:prstGeom>
        </p:spPr>
      </p:pic>
    </p:spTree>
    <p:extLst>
      <p:ext uri="{BB962C8B-B14F-4D97-AF65-F5344CB8AC3E}">
        <p14:creationId xmlns:p14="http://schemas.microsoft.com/office/powerpoint/2010/main" val="27098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BEC3E915-3FAB-0EB9-721A-73FCECE7E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1643062"/>
            <a:ext cx="4762500" cy="3571875"/>
          </a:xfrm>
          <a:prstGeom prst="rect">
            <a:avLst/>
          </a:prstGeom>
        </p:spPr>
      </p:pic>
      <p:sp>
        <p:nvSpPr>
          <p:cNvPr id="4" name="Rezervirano mjesto broja slajda 3">
            <a:extLst>
              <a:ext uri="{FF2B5EF4-FFF2-40B4-BE49-F238E27FC236}">
                <a16:creationId xmlns:a16="http://schemas.microsoft.com/office/drawing/2014/main" id="{FF2392AF-EF2A-08AC-5E9D-41AC30181FC5}"/>
              </a:ext>
            </a:extLst>
          </p:cNvPr>
          <p:cNvSpPr>
            <a:spLocks noGrp="1"/>
          </p:cNvSpPr>
          <p:nvPr>
            <p:ph type="sldNum" sz="quarter" idx="12"/>
          </p:nvPr>
        </p:nvSpPr>
        <p:spPr/>
        <p:txBody>
          <a:bodyPr/>
          <a:lstStyle/>
          <a:p>
            <a:fld id="{904B25C8-6AF7-4C4E-91C6-FAE15A9BA19A}" type="slidenum">
              <a:rPr lang="hr-HR" smtClean="0"/>
              <a:t>12</a:t>
            </a:fld>
            <a:endParaRPr lang="hr-HR"/>
          </a:p>
        </p:txBody>
      </p:sp>
    </p:spTree>
    <p:extLst>
      <p:ext uri="{BB962C8B-B14F-4D97-AF65-F5344CB8AC3E}">
        <p14:creationId xmlns:p14="http://schemas.microsoft.com/office/powerpoint/2010/main" val="26104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2BAF90A-E68F-BE82-46C2-59F2FD568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043" y="0"/>
            <a:ext cx="4505913" cy="6858000"/>
          </a:xfrm>
          <a:prstGeom prst="rect">
            <a:avLst/>
          </a:prstGeom>
        </p:spPr>
      </p:pic>
      <p:sp>
        <p:nvSpPr>
          <p:cNvPr id="4" name="Rezervirano mjesto broja slajda 3">
            <a:extLst>
              <a:ext uri="{FF2B5EF4-FFF2-40B4-BE49-F238E27FC236}">
                <a16:creationId xmlns:a16="http://schemas.microsoft.com/office/drawing/2014/main" id="{DFF93FED-D40B-B432-E90C-7B0FBFB5B978}"/>
              </a:ext>
            </a:extLst>
          </p:cNvPr>
          <p:cNvSpPr>
            <a:spLocks noGrp="1"/>
          </p:cNvSpPr>
          <p:nvPr>
            <p:ph type="sldNum" sz="quarter" idx="12"/>
          </p:nvPr>
        </p:nvSpPr>
        <p:spPr/>
        <p:txBody>
          <a:bodyPr/>
          <a:lstStyle/>
          <a:p>
            <a:fld id="{904B25C8-6AF7-4C4E-91C6-FAE15A9BA19A}" type="slidenum">
              <a:rPr lang="hr-HR" smtClean="0"/>
              <a:t>13</a:t>
            </a:fld>
            <a:endParaRPr lang="hr-HR"/>
          </a:p>
        </p:txBody>
      </p:sp>
    </p:spTree>
    <p:extLst>
      <p:ext uri="{BB962C8B-B14F-4D97-AF65-F5344CB8AC3E}">
        <p14:creationId xmlns:p14="http://schemas.microsoft.com/office/powerpoint/2010/main" val="160577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BA96157-3575-16E9-1337-55E2145BC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575" y="0"/>
            <a:ext cx="4922850" cy="6858000"/>
          </a:xfrm>
          <a:prstGeom prst="rect">
            <a:avLst/>
          </a:prstGeom>
        </p:spPr>
      </p:pic>
      <p:sp>
        <p:nvSpPr>
          <p:cNvPr id="2" name="Rezervirano mjesto broja slajda 1">
            <a:extLst>
              <a:ext uri="{FF2B5EF4-FFF2-40B4-BE49-F238E27FC236}">
                <a16:creationId xmlns:a16="http://schemas.microsoft.com/office/drawing/2014/main" id="{D81DC21E-5DBD-EA55-04BE-7A622D7961E2}"/>
              </a:ext>
            </a:extLst>
          </p:cNvPr>
          <p:cNvSpPr>
            <a:spLocks noGrp="1"/>
          </p:cNvSpPr>
          <p:nvPr>
            <p:ph type="sldNum" sz="quarter" idx="12"/>
          </p:nvPr>
        </p:nvSpPr>
        <p:spPr/>
        <p:txBody>
          <a:bodyPr/>
          <a:lstStyle/>
          <a:p>
            <a:fld id="{904B25C8-6AF7-4C4E-91C6-FAE15A9BA19A}" type="slidenum">
              <a:rPr lang="hr-HR" smtClean="0"/>
              <a:t>14</a:t>
            </a:fld>
            <a:endParaRPr lang="hr-HR"/>
          </a:p>
        </p:txBody>
      </p:sp>
    </p:spTree>
    <p:extLst>
      <p:ext uri="{BB962C8B-B14F-4D97-AF65-F5344CB8AC3E}">
        <p14:creationId xmlns:p14="http://schemas.microsoft.com/office/powerpoint/2010/main" val="333434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13A0168-D9FD-04A7-8E9F-6F37694DFE5F}"/>
              </a:ext>
            </a:extLst>
          </p:cNvPr>
          <p:cNvSpPr>
            <a:spLocks noGrp="1"/>
          </p:cNvSpPr>
          <p:nvPr>
            <p:ph type="title"/>
          </p:nvPr>
        </p:nvSpPr>
        <p:spPr>
          <a:xfrm>
            <a:off x="250825" y="576263"/>
            <a:ext cx="10515600" cy="2852737"/>
          </a:xfrm>
        </p:spPr>
        <p:txBody>
          <a:bodyPr>
            <a:normAutofit/>
          </a:bodyPr>
          <a:lstStyle/>
          <a:p>
            <a:r>
              <a:rPr lang="hr-HR" sz="2400" dirty="0"/>
              <a:t>Peričić, Helena</a:t>
            </a:r>
            <a:br>
              <a:rPr lang="hr-HR" sz="2400" dirty="0"/>
            </a:br>
            <a:r>
              <a:rPr lang="hr-HR" sz="2400" dirty="0"/>
              <a:t>„Tragedija ‘Trogirski vojvoda’ Dmitrija </a:t>
            </a:r>
            <a:r>
              <a:rPr lang="hr-HR" sz="2400" dirty="0" err="1"/>
              <a:t>Vasiljeviča</a:t>
            </a:r>
            <a:r>
              <a:rPr lang="hr-HR" sz="2400" dirty="0"/>
              <a:t> </a:t>
            </a:r>
            <a:r>
              <a:rPr lang="hr-HR" sz="2400" dirty="0" err="1"/>
              <a:t>Averkieva</a:t>
            </a:r>
            <a:r>
              <a:rPr lang="hr-HR" sz="2400" dirty="0"/>
              <a:t>” // </a:t>
            </a:r>
            <a:r>
              <a:rPr lang="hr-HR" sz="2400" i="1" dirty="0"/>
              <a:t>Dani hvarskog kazališta (Razdoblje realizma u hrvatskoj književnosti i kazalištu). </a:t>
            </a:r>
            <a:br>
              <a:rPr lang="hr-HR" sz="2400" dirty="0"/>
            </a:br>
            <a:r>
              <a:rPr lang="hr-HR" sz="2400" dirty="0"/>
              <a:t>Zagreb : Split: Hrvatska akademija znanosti i umjetnosti (HAZU) ; Književni krug Split, 2000, str. 292-300.</a:t>
            </a:r>
            <a:br>
              <a:rPr lang="hr-HR" sz="2400" dirty="0"/>
            </a:br>
            <a:br>
              <a:rPr lang="hr-HR" sz="2400" dirty="0"/>
            </a:br>
            <a:endParaRPr lang="hr-HR" sz="2400" b="1" dirty="0"/>
          </a:p>
        </p:txBody>
      </p:sp>
      <p:sp>
        <p:nvSpPr>
          <p:cNvPr id="3" name="Rezervirano mjesto teksta 2">
            <a:extLst>
              <a:ext uri="{FF2B5EF4-FFF2-40B4-BE49-F238E27FC236}">
                <a16:creationId xmlns:a16="http://schemas.microsoft.com/office/drawing/2014/main" id="{91DE2CFB-3594-92F8-3D3B-A21E123296AF}"/>
              </a:ext>
            </a:extLst>
          </p:cNvPr>
          <p:cNvSpPr>
            <a:spLocks noGrp="1"/>
          </p:cNvSpPr>
          <p:nvPr>
            <p:ph type="body" idx="1"/>
          </p:nvPr>
        </p:nvSpPr>
        <p:spPr>
          <a:xfrm>
            <a:off x="712519" y="4589463"/>
            <a:ext cx="10634931" cy="2001342"/>
          </a:xfrm>
        </p:spPr>
        <p:txBody>
          <a:bodyPr>
            <a:normAutofit/>
          </a:bodyPr>
          <a:lstStyle/>
          <a:p>
            <a:r>
              <a:rPr lang="hr-HR" dirty="0">
                <a:hlinkClick r:id="rId2"/>
              </a:rPr>
              <a:t>https://hrcak.srce.hr/74003</a:t>
            </a:r>
            <a:endParaRPr lang="hr-HR" dirty="0"/>
          </a:p>
          <a:p>
            <a:r>
              <a:rPr lang="hr-HR" b="1" dirty="0"/>
              <a:t>Dmitrij V. </a:t>
            </a:r>
            <a:r>
              <a:rPr lang="hr-HR" b="1" dirty="0" err="1"/>
              <a:t>Averkijev</a:t>
            </a:r>
            <a:r>
              <a:rPr lang="hr-HR" b="1" dirty="0"/>
              <a:t> (</a:t>
            </a:r>
            <a:r>
              <a:rPr lang="hr-HR" b="1" dirty="0" err="1"/>
              <a:t>Ekaterinodar</a:t>
            </a:r>
            <a:r>
              <a:rPr lang="hr-HR" b="1" dirty="0"/>
              <a:t>, 1836.- Sankt Peterburg, 1905.)</a:t>
            </a:r>
          </a:p>
          <a:p>
            <a:r>
              <a:rPr lang="hr-HR" b="1" dirty="0"/>
              <a:t>- </a:t>
            </a:r>
            <a:r>
              <a:rPr lang="hr-HR" i="1" dirty="0"/>
              <a:t>NAPOMENA: U hrvatskom prijevodu  mogla sam tragediju Trogirski vojvoda čitati zahvaljujući rukopisnom prijevodu svoga oca, povjesničara i znanstvenog savjetnika, dr. sc. Šime Tome Peričića, izvrsnoga poznavatelja povijesti grada Trogira</a:t>
            </a:r>
          </a:p>
        </p:txBody>
      </p:sp>
      <p:sp>
        <p:nvSpPr>
          <p:cNvPr id="6" name="Rezervirano mjesto broja slajda 5">
            <a:extLst>
              <a:ext uri="{FF2B5EF4-FFF2-40B4-BE49-F238E27FC236}">
                <a16:creationId xmlns:a16="http://schemas.microsoft.com/office/drawing/2014/main" id="{04C3634B-0735-7EE0-0011-84A3A10B5497}"/>
              </a:ext>
            </a:extLst>
          </p:cNvPr>
          <p:cNvSpPr>
            <a:spLocks noGrp="1"/>
          </p:cNvSpPr>
          <p:nvPr>
            <p:ph type="sldNum" sz="quarter" idx="12"/>
          </p:nvPr>
        </p:nvSpPr>
        <p:spPr/>
        <p:txBody>
          <a:bodyPr/>
          <a:lstStyle/>
          <a:p>
            <a:fld id="{904B25C8-6AF7-4C4E-91C6-FAE15A9BA19A}" type="slidenum">
              <a:rPr lang="hr-HR" smtClean="0"/>
              <a:t>15</a:t>
            </a:fld>
            <a:endParaRPr lang="hr-HR"/>
          </a:p>
        </p:txBody>
      </p:sp>
    </p:spTree>
    <p:extLst>
      <p:ext uri="{BB962C8B-B14F-4D97-AF65-F5344CB8AC3E}">
        <p14:creationId xmlns:p14="http://schemas.microsoft.com/office/powerpoint/2010/main" val="3478558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927127-CD15-36E7-B78C-661653AFB39D}"/>
              </a:ext>
            </a:extLst>
          </p:cNvPr>
          <p:cNvSpPr>
            <a:spLocks noGrp="1"/>
          </p:cNvSpPr>
          <p:nvPr>
            <p:ph type="title"/>
          </p:nvPr>
        </p:nvSpPr>
        <p:spPr>
          <a:xfrm>
            <a:off x="-20688300" y="2304658"/>
            <a:ext cx="40378126" cy="1933967"/>
          </a:xfrm>
        </p:spPr>
        <p:txBody>
          <a:bodyPr/>
          <a:lstStyle/>
          <a:p>
            <a:r>
              <a:rPr lang="hr-HR" dirty="0"/>
              <a:t>https://hrcak.srce.hr/74003</a:t>
            </a:r>
          </a:p>
        </p:txBody>
      </p:sp>
      <p:sp>
        <p:nvSpPr>
          <p:cNvPr id="3" name="Rezervirano mjesto teksta 2">
            <a:extLst>
              <a:ext uri="{FF2B5EF4-FFF2-40B4-BE49-F238E27FC236}">
                <a16:creationId xmlns:a16="http://schemas.microsoft.com/office/drawing/2014/main" id="{2C37E7BC-B578-29A7-6B54-01986D5AF554}"/>
              </a:ext>
            </a:extLst>
          </p:cNvPr>
          <p:cNvSpPr>
            <a:spLocks noGrp="1"/>
          </p:cNvSpPr>
          <p:nvPr>
            <p:ph type="body" idx="1"/>
          </p:nvPr>
        </p:nvSpPr>
        <p:spPr>
          <a:xfrm>
            <a:off x="809625" y="4589463"/>
            <a:ext cx="10537825" cy="2154237"/>
          </a:xfrm>
        </p:spPr>
        <p:txBody>
          <a:bodyPr/>
          <a:lstStyle/>
          <a:p>
            <a:r>
              <a:rPr lang="hr-HR" dirty="0" err="1"/>
              <a:t>chrome-extension</a:t>
            </a:r>
            <a:r>
              <a:rPr lang="hr-HR" dirty="0"/>
              <a:t>://</a:t>
            </a:r>
            <a:r>
              <a:rPr lang="hr-HR" dirty="0" err="1"/>
              <a:t>efaid</a:t>
            </a:r>
            <a:r>
              <a:rPr lang="hr-HR" dirty="0"/>
              <a:t>         https://hrcak.srce.hr/file/109841</a:t>
            </a:r>
          </a:p>
        </p:txBody>
      </p:sp>
      <p:pic>
        <p:nvPicPr>
          <p:cNvPr id="3074" name="Picture 2">
            <a:extLst>
              <a:ext uri="{FF2B5EF4-FFF2-40B4-BE49-F238E27FC236}">
                <a16:creationId xmlns:a16="http://schemas.microsoft.com/office/drawing/2014/main" id="{10553D8E-F39F-047B-2229-7C156AF7C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56" y="386149"/>
            <a:ext cx="3571101" cy="4489336"/>
          </a:xfrm>
          <a:prstGeom prst="rect">
            <a:avLst/>
          </a:prstGeom>
          <a:noFill/>
          <a:extLst>
            <a:ext uri="{909E8E84-426E-40DD-AFC4-6F175D3DCCD1}">
              <a14:hiddenFill xmlns:a14="http://schemas.microsoft.com/office/drawing/2010/main">
                <a:solidFill>
                  <a:srgbClr val="FFFFFF"/>
                </a:solidFill>
              </a14:hiddenFill>
            </a:ext>
          </a:extLst>
        </p:spPr>
      </p:pic>
      <p:sp>
        <p:nvSpPr>
          <p:cNvPr id="4" name="Rezervirano mjesto broja slajda 3">
            <a:extLst>
              <a:ext uri="{FF2B5EF4-FFF2-40B4-BE49-F238E27FC236}">
                <a16:creationId xmlns:a16="http://schemas.microsoft.com/office/drawing/2014/main" id="{1303E695-162C-E60B-CB66-BEE3BA91C87C}"/>
              </a:ext>
            </a:extLst>
          </p:cNvPr>
          <p:cNvSpPr>
            <a:spLocks noGrp="1"/>
          </p:cNvSpPr>
          <p:nvPr>
            <p:ph type="sldNum" sz="quarter" idx="12"/>
          </p:nvPr>
        </p:nvSpPr>
        <p:spPr/>
        <p:txBody>
          <a:bodyPr/>
          <a:lstStyle/>
          <a:p>
            <a:fld id="{904B25C8-6AF7-4C4E-91C6-FAE15A9BA19A}" type="slidenum">
              <a:rPr lang="hr-HR" smtClean="0"/>
              <a:t>16</a:t>
            </a:fld>
            <a:endParaRPr lang="hr-HR"/>
          </a:p>
        </p:txBody>
      </p:sp>
    </p:spTree>
    <p:extLst>
      <p:ext uri="{BB962C8B-B14F-4D97-AF65-F5344CB8AC3E}">
        <p14:creationId xmlns:p14="http://schemas.microsoft.com/office/powerpoint/2010/main" val="2489774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2B8A4605-BF1B-D470-8AF3-399968B17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08" y="0"/>
            <a:ext cx="5129784" cy="6858000"/>
          </a:xfrm>
          <a:prstGeom prst="rect">
            <a:avLst/>
          </a:prstGeom>
        </p:spPr>
      </p:pic>
      <p:sp>
        <p:nvSpPr>
          <p:cNvPr id="4" name="Rezervirano mjesto broja slajda 3">
            <a:extLst>
              <a:ext uri="{FF2B5EF4-FFF2-40B4-BE49-F238E27FC236}">
                <a16:creationId xmlns:a16="http://schemas.microsoft.com/office/drawing/2014/main" id="{C02178B3-76AE-2D35-3E49-6B36D8044062}"/>
              </a:ext>
            </a:extLst>
          </p:cNvPr>
          <p:cNvSpPr>
            <a:spLocks noGrp="1"/>
          </p:cNvSpPr>
          <p:nvPr>
            <p:ph type="sldNum" sz="quarter" idx="12"/>
          </p:nvPr>
        </p:nvSpPr>
        <p:spPr/>
        <p:txBody>
          <a:bodyPr/>
          <a:lstStyle/>
          <a:p>
            <a:fld id="{904B25C8-6AF7-4C4E-91C6-FAE15A9BA19A}" type="slidenum">
              <a:rPr lang="hr-HR" smtClean="0"/>
              <a:t>17</a:t>
            </a:fld>
            <a:endParaRPr lang="hr-HR"/>
          </a:p>
        </p:txBody>
      </p:sp>
    </p:spTree>
    <p:extLst>
      <p:ext uri="{BB962C8B-B14F-4D97-AF65-F5344CB8AC3E}">
        <p14:creationId xmlns:p14="http://schemas.microsoft.com/office/powerpoint/2010/main" val="121352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B5B10B9B-5325-6C78-5D2D-A09E7B115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250" y="-783772"/>
            <a:ext cx="5459499" cy="6858000"/>
          </a:xfrm>
          <a:prstGeom prst="rect">
            <a:avLst/>
          </a:prstGeom>
        </p:spPr>
      </p:pic>
      <p:sp>
        <p:nvSpPr>
          <p:cNvPr id="2" name="Rezervirano mjesto broja slajda 1">
            <a:extLst>
              <a:ext uri="{FF2B5EF4-FFF2-40B4-BE49-F238E27FC236}">
                <a16:creationId xmlns:a16="http://schemas.microsoft.com/office/drawing/2014/main" id="{5E266359-A522-AF36-923E-6DB82AD39299}"/>
              </a:ext>
            </a:extLst>
          </p:cNvPr>
          <p:cNvSpPr>
            <a:spLocks noGrp="1"/>
          </p:cNvSpPr>
          <p:nvPr>
            <p:ph type="sldNum" sz="quarter" idx="12"/>
          </p:nvPr>
        </p:nvSpPr>
        <p:spPr/>
        <p:txBody>
          <a:bodyPr/>
          <a:lstStyle/>
          <a:p>
            <a:fld id="{904B25C8-6AF7-4C4E-91C6-FAE15A9BA19A}" type="slidenum">
              <a:rPr lang="hr-HR" smtClean="0"/>
              <a:t>18</a:t>
            </a:fld>
            <a:endParaRPr lang="hr-HR"/>
          </a:p>
        </p:txBody>
      </p:sp>
    </p:spTree>
    <p:extLst>
      <p:ext uri="{BB962C8B-B14F-4D97-AF65-F5344CB8AC3E}">
        <p14:creationId xmlns:p14="http://schemas.microsoft.com/office/powerpoint/2010/main" val="95971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broja slajda 1">
            <a:extLst>
              <a:ext uri="{FF2B5EF4-FFF2-40B4-BE49-F238E27FC236}">
                <a16:creationId xmlns:a16="http://schemas.microsoft.com/office/drawing/2014/main" id="{485FD3A5-6718-126E-2749-0FA935FD7627}"/>
              </a:ext>
            </a:extLst>
          </p:cNvPr>
          <p:cNvSpPr>
            <a:spLocks noGrp="1"/>
          </p:cNvSpPr>
          <p:nvPr>
            <p:ph type="sldNum" sz="quarter" idx="12"/>
          </p:nvPr>
        </p:nvSpPr>
        <p:spPr/>
        <p:txBody>
          <a:bodyPr/>
          <a:lstStyle/>
          <a:p>
            <a:fld id="{904B25C8-6AF7-4C4E-91C6-FAE15A9BA19A}" type="slidenum">
              <a:rPr lang="hr-HR" smtClean="0"/>
              <a:t>19</a:t>
            </a:fld>
            <a:endParaRPr lang="hr-HR"/>
          </a:p>
        </p:txBody>
      </p:sp>
      <p:pic>
        <p:nvPicPr>
          <p:cNvPr id="4" name="Slika 3">
            <a:extLst>
              <a:ext uri="{FF2B5EF4-FFF2-40B4-BE49-F238E27FC236}">
                <a16:creationId xmlns:a16="http://schemas.microsoft.com/office/drawing/2014/main" id="{468D8BE9-61F1-B639-A445-62B5659E7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08" y="0"/>
            <a:ext cx="5129784" cy="6858000"/>
          </a:xfrm>
          <a:prstGeom prst="rect">
            <a:avLst/>
          </a:prstGeom>
        </p:spPr>
      </p:pic>
    </p:spTree>
    <p:extLst>
      <p:ext uri="{BB962C8B-B14F-4D97-AF65-F5344CB8AC3E}">
        <p14:creationId xmlns:p14="http://schemas.microsoft.com/office/powerpoint/2010/main" val="303185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5A3DA6B-DB28-FD8D-1F06-9AA5B8F1B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571" y="0"/>
            <a:ext cx="4570857" cy="6858000"/>
          </a:xfrm>
          <a:prstGeom prst="rect">
            <a:avLst/>
          </a:prstGeom>
        </p:spPr>
      </p:pic>
      <p:sp>
        <p:nvSpPr>
          <p:cNvPr id="2" name="Rezervirano mjesto broja slajda 1">
            <a:extLst>
              <a:ext uri="{FF2B5EF4-FFF2-40B4-BE49-F238E27FC236}">
                <a16:creationId xmlns:a16="http://schemas.microsoft.com/office/drawing/2014/main" id="{307B0940-F4DB-D907-4B83-0AC1EBD48799}"/>
              </a:ext>
            </a:extLst>
          </p:cNvPr>
          <p:cNvSpPr>
            <a:spLocks noGrp="1"/>
          </p:cNvSpPr>
          <p:nvPr>
            <p:ph type="sldNum" sz="quarter" idx="12"/>
          </p:nvPr>
        </p:nvSpPr>
        <p:spPr/>
        <p:txBody>
          <a:bodyPr/>
          <a:lstStyle/>
          <a:p>
            <a:fld id="{904B25C8-6AF7-4C4E-91C6-FAE15A9BA19A}" type="slidenum">
              <a:rPr lang="hr-HR" smtClean="0"/>
              <a:t>2</a:t>
            </a:fld>
            <a:endParaRPr lang="hr-HR"/>
          </a:p>
        </p:txBody>
      </p:sp>
    </p:spTree>
    <p:extLst>
      <p:ext uri="{BB962C8B-B14F-4D97-AF65-F5344CB8AC3E}">
        <p14:creationId xmlns:p14="http://schemas.microsoft.com/office/powerpoint/2010/main" val="2472017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63A44D-73E2-832E-5C60-5A25880BE8C3}"/>
              </a:ext>
            </a:extLst>
          </p:cNvPr>
          <p:cNvSpPr>
            <a:spLocks noGrp="1"/>
          </p:cNvSpPr>
          <p:nvPr>
            <p:ph type="title"/>
          </p:nvPr>
        </p:nvSpPr>
        <p:spPr>
          <a:xfrm>
            <a:off x="498764" y="795646"/>
            <a:ext cx="10605943" cy="5321927"/>
          </a:xfrm>
        </p:spPr>
        <p:txBody>
          <a:bodyPr>
            <a:noAutofit/>
          </a:bodyPr>
          <a:lstStyle/>
          <a:p>
            <a:r>
              <a:rPr lang="hr-HR" sz="2000" dirty="0">
                <a:latin typeface="Arial" panose="020B0604020202020204" pitchFamily="34" charset="0"/>
                <a:cs typeface="Arial" panose="020B0604020202020204" pitchFamily="34" charset="0"/>
              </a:rPr>
              <a:t>TEKST S POČETKA PRILOGA  HELENE PERIČIĆ IZ </a:t>
            </a:r>
            <a:r>
              <a:rPr lang="hr-HR" sz="2000" i="1" dirty="0">
                <a:latin typeface="Arial" panose="020B0604020202020204" pitchFamily="34" charset="0"/>
                <a:cs typeface="Arial" panose="020B0604020202020204" pitchFamily="34" charset="0"/>
              </a:rPr>
              <a:t>Dana hvarskog kazališta </a:t>
            </a:r>
            <a:r>
              <a:rPr lang="hr-HR" sz="2000" dirty="0">
                <a:latin typeface="Arial" panose="020B0604020202020204" pitchFamily="34" charset="0"/>
                <a:cs typeface="Arial" panose="020B0604020202020204" pitchFamily="34" charset="0"/>
              </a:rPr>
              <a:t>(2000):</a:t>
            </a: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„U članku objavljenom u zadarskom Narodnom listu  u prosincu 1883. godine (a prema tekstu </a:t>
            </a:r>
            <a:r>
              <a:rPr lang="hr-HR" sz="2000" dirty="0" err="1">
                <a:latin typeface="Arial" panose="020B0604020202020204" pitchFamily="34" charset="0"/>
                <a:cs typeface="Arial" panose="020B0604020202020204" pitchFamily="34" charset="0"/>
              </a:rPr>
              <a:t>Pozorova</a:t>
            </a:r>
            <a:r>
              <a:rPr lang="hr-HR" sz="2000" dirty="0">
                <a:latin typeface="Arial" panose="020B0604020202020204" pitchFamily="34" charset="0"/>
                <a:cs typeface="Arial" panose="020B0604020202020204" pitchFamily="34" charset="0"/>
              </a:rPr>
              <a:t> dopisnika iz Rusije) kaže se da se u kazalištu M. </a:t>
            </a:r>
            <a:r>
              <a:rPr lang="hr-HR" sz="2000" dirty="0" err="1">
                <a:latin typeface="Arial" panose="020B0604020202020204" pitchFamily="34" charset="0"/>
                <a:cs typeface="Arial" panose="020B0604020202020204" pitchFamily="34" charset="0"/>
              </a:rPr>
              <a:t>Lentovskoga</a:t>
            </a:r>
            <a:r>
              <a:rPr lang="hr-HR" sz="2000" dirty="0">
                <a:latin typeface="Arial" panose="020B0604020202020204" pitchFamily="34" charset="0"/>
                <a:cs typeface="Arial" panose="020B0604020202020204" pitchFamily="34" charset="0"/>
              </a:rPr>
              <a:t> u Moskvi davala predstava Trogirski vojvoda, iz prošlosti i života dalmatinskih Hrvata, te se ističe kako je to »prvi puta da se po Ruskih ruskom </a:t>
            </a:r>
            <a:r>
              <a:rPr lang="hr-HR" sz="2000" dirty="0" err="1">
                <a:latin typeface="Arial" panose="020B0604020202020204" pitchFamily="34" charset="0"/>
                <a:cs typeface="Arial" panose="020B0604020202020204" pitchFamily="34" charset="0"/>
              </a:rPr>
              <a:t>obćinstvu</a:t>
            </a:r>
            <a:r>
              <a:rPr lang="hr-HR" sz="2000" dirty="0">
                <a:latin typeface="Arial" panose="020B0604020202020204" pitchFamily="34" charset="0"/>
                <a:cs typeface="Arial" panose="020B0604020202020204" pitchFamily="34" charset="0"/>
              </a:rPr>
              <a:t> predočuje hrvatski život i </a:t>
            </a:r>
            <a:r>
              <a:rPr lang="hr-HR" sz="2000" dirty="0" err="1">
                <a:latin typeface="Arial" panose="020B0604020202020204" pitchFamily="34" charset="0"/>
                <a:cs typeface="Arial" panose="020B0604020202020204" pitchFamily="34" charset="0"/>
              </a:rPr>
              <a:t>poviest</a:t>
            </a:r>
            <a:r>
              <a:rPr lang="hr-HR" sz="2000" dirty="0">
                <a:latin typeface="Arial" panose="020B0604020202020204" pitchFamily="34" charset="0"/>
                <a:cs typeface="Arial" panose="020B0604020202020204" pitchFamily="34" charset="0"/>
              </a:rPr>
              <a:t> iz Dalmacije«.</a:t>
            </a:r>
            <a:br>
              <a:rPr lang="hr-HR" sz="2000" dirty="0">
                <a:latin typeface="Arial" panose="020B0604020202020204" pitchFamily="34" charset="0"/>
                <a:cs typeface="Arial" panose="020B0604020202020204" pitchFamily="34" charset="0"/>
              </a:rPr>
            </a:b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U istom napisu hvaljeni su kako pisac, Dmitrij </a:t>
            </a:r>
            <a:r>
              <a:rPr lang="hr-HR" sz="2000" dirty="0" err="1">
                <a:latin typeface="Arial" panose="020B0604020202020204" pitchFamily="34" charset="0"/>
                <a:cs typeface="Arial" panose="020B0604020202020204" pitchFamily="34" charset="0"/>
              </a:rPr>
              <a:t>Averkiev</a:t>
            </a:r>
            <a:r>
              <a:rPr lang="hr-HR" sz="2000" dirty="0">
                <a:latin typeface="Arial" panose="020B0604020202020204" pitchFamily="34" charset="0"/>
                <a:cs typeface="Arial" panose="020B0604020202020204" pitchFamily="34" charset="0"/>
              </a:rPr>
              <a:t>, tako i skladatelj (čije ime nije navedeno) pa se sugerira da bi se ovaj komad, uz preradbu slabijih mjesta, mogao »i u Zagrebu s dobrim uspjehom predstavljati jer je predmet po sadržaju vrlo zanimljiv i privlačiv«.2 Tragom rečenoga novinskog napisa, ali i stjecajem sretnih okolnosti, došla sam do preslika ovoga teksta: zahvaljujući dr. </a:t>
            </a:r>
            <a:r>
              <a:rPr lang="hr-HR" sz="2000" dirty="0" err="1">
                <a:latin typeface="Arial" panose="020B0604020202020204" pitchFamily="34" charset="0"/>
                <a:cs typeface="Arial" panose="020B0604020202020204" pitchFamily="34" charset="0"/>
              </a:rPr>
              <a:t>Marenu</a:t>
            </a:r>
            <a:r>
              <a:rPr lang="hr-HR" sz="2000" dirty="0">
                <a:latin typeface="Arial" panose="020B0604020202020204" pitchFamily="34" charset="0"/>
                <a:cs typeface="Arial" panose="020B0604020202020204" pitchFamily="34" charset="0"/>
              </a:rPr>
              <a:t> M. </a:t>
            </a:r>
            <a:r>
              <a:rPr lang="hr-HR" sz="2000" dirty="0" err="1">
                <a:latin typeface="Arial" panose="020B0604020202020204" pitchFamily="34" charset="0"/>
                <a:cs typeface="Arial" panose="020B0604020202020204" pitchFamily="34" charset="0"/>
              </a:rPr>
              <a:t>Freidenbergu</a:t>
            </a:r>
            <a:r>
              <a:rPr lang="hr-HR" sz="2000" dirty="0">
                <a:latin typeface="Arial" panose="020B0604020202020204" pitchFamily="34" charset="0"/>
                <a:cs typeface="Arial" panose="020B0604020202020204" pitchFamily="34" charset="0"/>
              </a:rPr>
              <a:t>, bivšem redovitom profesoru povijesti na Sveučilištu u </a:t>
            </a:r>
            <a:r>
              <a:rPr lang="hr-HR" sz="2000" dirty="0" err="1">
                <a:latin typeface="Arial" panose="020B0604020202020204" pitchFamily="34" charset="0"/>
                <a:cs typeface="Arial" panose="020B0604020202020204" pitchFamily="34" charset="0"/>
              </a:rPr>
              <a:t>Tveri</a:t>
            </a:r>
            <a:r>
              <a:rPr lang="hr-HR" sz="2000" dirty="0">
                <a:latin typeface="Arial" panose="020B0604020202020204" pitchFamily="34" charset="0"/>
                <a:cs typeface="Arial" panose="020B0604020202020204" pitchFamily="34" charset="0"/>
              </a:rPr>
              <a:t>. (Profesor </a:t>
            </a:r>
            <a:r>
              <a:rPr lang="hr-HR" sz="2000" dirty="0" err="1">
                <a:latin typeface="Arial" panose="020B0604020202020204" pitchFamily="34" charset="0"/>
                <a:cs typeface="Arial" panose="020B0604020202020204" pitchFamily="34" charset="0"/>
              </a:rPr>
              <a:t>Freidenberg</a:t>
            </a:r>
            <a:r>
              <a:rPr lang="hr-HR" sz="2000" dirty="0">
                <a:latin typeface="Arial" panose="020B0604020202020204" pitchFamily="34" charset="0"/>
                <a:cs typeface="Arial" panose="020B0604020202020204" pitchFamily="34" charset="0"/>
              </a:rPr>
              <a:t> je desetak godina prije moga izlaganja preselio navodno u Izrael, u Tel Aviv.) O </a:t>
            </a:r>
            <a:r>
              <a:rPr lang="hr-HR" sz="2000" dirty="0" err="1">
                <a:latin typeface="Arial" panose="020B0604020202020204" pitchFamily="34" charset="0"/>
                <a:cs typeface="Arial" panose="020B0604020202020204" pitchFamily="34" charset="0"/>
              </a:rPr>
              <a:t>Averkievu</a:t>
            </a:r>
            <a:r>
              <a:rPr lang="hr-HR" sz="2000" dirty="0">
                <a:latin typeface="Arial" panose="020B0604020202020204" pitchFamily="34" charset="0"/>
                <a:cs typeface="Arial" panose="020B0604020202020204" pitchFamily="34" charset="0"/>
              </a:rPr>
              <a:t> je razmjerno malo podataka. Na temelju nekoliko kraćih članaka u ruskim enciklopedijskim literarnim priručnicima doznajem da je rođen 30. rujna/ 12. listopada 1836. u </a:t>
            </a:r>
            <a:r>
              <a:rPr lang="hr-HR" sz="2000" dirty="0" err="1">
                <a:latin typeface="Arial" panose="020B0604020202020204" pitchFamily="34" charset="0"/>
                <a:cs typeface="Arial" panose="020B0604020202020204" pitchFamily="34" charset="0"/>
              </a:rPr>
              <a:t>Ekaterinodaru</a:t>
            </a:r>
            <a:r>
              <a:rPr lang="hr-HR" sz="2000" dirty="0">
                <a:latin typeface="Arial" panose="020B0604020202020204" pitchFamily="34" charset="0"/>
                <a:cs typeface="Arial" panose="020B0604020202020204" pitchFamily="34" charset="0"/>
              </a:rPr>
              <a:t>, a umro 7./20. siječnja 1905. u Peterburgu gdje je 1859. završio prirodoznanstveni fakultet.” </a:t>
            </a:r>
          </a:p>
        </p:txBody>
      </p:sp>
      <p:sp>
        <p:nvSpPr>
          <p:cNvPr id="3" name="Rezervirano mjesto teksta 2">
            <a:extLst>
              <a:ext uri="{FF2B5EF4-FFF2-40B4-BE49-F238E27FC236}">
                <a16:creationId xmlns:a16="http://schemas.microsoft.com/office/drawing/2014/main" id="{567AEF4F-F257-AF19-982E-2AD872497EE9}"/>
              </a:ext>
            </a:extLst>
          </p:cNvPr>
          <p:cNvSpPr>
            <a:spLocks noGrp="1"/>
          </p:cNvSpPr>
          <p:nvPr>
            <p:ph type="body" idx="1"/>
          </p:nvPr>
        </p:nvSpPr>
        <p:spPr>
          <a:xfrm>
            <a:off x="1087293" y="-48111"/>
            <a:ext cx="10017414" cy="45719"/>
          </a:xfrm>
        </p:spPr>
        <p:txBody>
          <a:bodyPr>
            <a:normAutofit fontScale="25000" lnSpcReduction="20000"/>
          </a:bodyPr>
          <a:lstStyle/>
          <a:p>
            <a:endParaRPr lang="hr-HR" dirty="0"/>
          </a:p>
        </p:txBody>
      </p:sp>
      <p:sp>
        <p:nvSpPr>
          <p:cNvPr id="4" name="Rezervirano mjesto broja slajda 3">
            <a:extLst>
              <a:ext uri="{FF2B5EF4-FFF2-40B4-BE49-F238E27FC236}">
                <a16:creationId xmlns:a16="http://schemas.microsoft.com/office/drawing/2014/main" id="{9897B080-3802-F505-2A16-AE0749F4FBE7}"/>
              </a:ext>
            </a:extLst>
          </p:cNvPr>
          <p:cNvSpPr>
            <a:spLocks noGrp="1"/>
          </p:cNvSpPr>
          <p:nvPr>
            <p:ph type="sldNum" sz="quarter" idx="12"/>
          </p:nvPr>
        </p:nvSpPr>
        <p:spPr/>
        <p:txBody>
          <a:bodyPr/>
          <a:lstStyle/>
          <a:p>
            <a:fld id="{904B25C8-6AF7-4C4E-91C6-FAE15A9BA19A}" type="slidenum">
              <a:rPr lang="hr-HR" smtClean="0"/>
              <a:t>20</a:t>
            </a:fld>
            <a:endParaRPr lang="hr-HR"/>
          </a:p>
        </p:txBody>
      </p:sp>
    </p:spTree>
    <p:extLst>
      <p:ext uri="{BB962C8B-B14F-4D97-AF65-F5344CB8AC3E}">
        <p14:creationId xmlns:p14="http://schemas.microsoft.com/office/powerpoint/2010/main" val="72516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121F81F-8D0F-473D-0E14-6D3DEF7BD493}"/>
              </a:ext>
            </a:extLst>
          </p:cNvPr>
          <p:cNvSpPr>
            <a:spLocks noGrp="1"/>
          </p:cNvSpPr>
          <p:nvPr>
            <p:ph type="title"/>
          </p:nvPr>
        </p:nvSpPr>
        <p:spPr>
          <a:xfrm>
            <a:off x="831850" y="1709739"/>
            <a:ext cx="10515600" cy="1719262"/>
          </a:xfrm>
        </p:spPr>
        <p:txBody>
          <a:bodyPr>
            <a:normAutofit/>
          </a:bodyPr>
          <a:lstStyle/>
          <a:p>
            <a:r>
              <a:rPr lang="hr-HR" sz="2000" dirty="0">
                <a:latin typeface="Arial" panose="020B0604020202020204" pitchFamily="34" charset="0"/>
                <a:cs typeface="Arial" panose="020B0604020202020204" pitchFamily="34" charset="0"/>
              </a:rPr>
              <a:t>Publicističkim i kritičkim člancima surađivao je </a:t>
            </a:r>
            <a:r>
              <a:rPr lang="hr-HR" sz="2000" dirty="0" err="1">
                <a:latin typeface="Arial" panose="020B0604020202020204" pitchFamily="34" charset="0"/>
                <a:cs typeface="Arial" panose="020B0604020202020204" pitchFamily="34" charset="0"/>
              </a:rPr>
              <a:t>Averkijev</a:t>
            </a:r>
            <a:r>
              <a:rPr lang="hr-HR" sz="2000" dirty="0">
                <a:latin typeface="Arial" panose="020B0604020202020204" pitchFamily="34" charset="0"/>
                <a:cs typeface="Arial" panose="020B0604020202020204" pitchFamily="34" charset="0"/>
              </a:rPr>
              <a:t> u književnom mjesečniku </a:t>
            </a:r>
            <a:r>
              <a:rPr lang="hr-HR" sz="2000" i="1" dirty="0">
                <a:latin typeface="Arial" panose="020B0604020202020204" pitchFamily="34" charset="0"/>
                <a:cs typeface="Arial" panose="020B0604020202020204" pitchFamily="34" charset="0"/>
              </a:rPr>
              <a:t>Piščev dnevnik </a:t>
            </a:r>
            <a:r>
              <a:rPr lang="hr-HR" sz="2000" dirty="0">
                <a:latin typeface="Arial" panose="020B0604020202020204" pitchFamily="34" charset="0"/>
                <a:cs typeface="Arial" panose="020B0604020202020204" pitchFamily="34" charset="0"/>
              </a:rPr>
              <a:t>(Dnevnik </a:t>
            </a:r>
            <a:r>
              <a:rPr lang="hr-HR" sz="2000" dirty="0" err="1">
                <a:latin typeface="Arial" panose="020B0604020202020204" pitchFamily="34" charset="0"/>
                <a:cs typeface="Arial" panose="020B0604020202020204" pitchFamily="34" charset="0"/>
              </a:rPr>
              <a:t>pisatelja</a:t>
            </a:r>
            <a:r>
              <a:rPr lang="hr-HR" sz="2000" dirty="0">
                <a:latin typeface="Arial" panose="020B0604020202020204" pitchFamily="34" charset="0"/>
                <a:cs typeface="Arial" panose="020B0604020202020204" pitchFamily="34" charset="0"/>
              </a:rPr>
              <a:t>) F. M. Dostojevskoga. Tragedija „Trogirski vojvoda” prvi put je objavljena u 3. svesku </a:t>
            </a:r>
            <a:r>
              <a:rPr lang="hr-HR" sz="2000" dirty="0" err="1">
                <a:latin typeface="Arial" panose="020B0604020202020204" pitchFamily="34" charset="0"/>
                <a:cs typeface="Arial" panose="020B0604020202020204" pitchFamily="34" charset="0"/>
              </a:rPr>
              <a:t>Averkievljevih</a:t>
            </a:r>
            <a:r>
              <a:rPr lang="hr-HR" sz="2000" dirty="0">
                <a:latin typeface="Arial" panose="020B0604020202020204" pitchFamily="34" charset="0"/>
                <a:cs typeface="Arial" panose="020B0604020202020204" pitchFamily="34" charset="0"/>
              </a:rPr>
              <a:t> Drama (Dramu) u Sankt Peterburgu 1896.5 Tekst je napisan u Ljubanu u kolovozu 1881., a i sastoji se od pet činova razdijeljenih na dva do šest prizora (prvi i četvrti čin po pet, drugi i treći šest, a posljednji samo dva prizora).</a:t>
            </a:r>
          </a:p>
        </p:txBody>
      </p:sp>
      <p:sp>
        <p:nvSpPr>
          <p:cNvPr id="3" name="Rezervirano mjesto teksta 2">
            <a:extLst>
              <a:ext uri="{FF2B5EF4-FFF2-40B4-BE49-F238E27FC236}">
                <a16:creationId xmlns:a16="http://schemas.microsoft.com/office/drawing/2014/main" id="{00E50532-31D4-0763-CFBD-2923535611FD}"/>
              </a:ext>
            </a:extLst>
          </p:cNvPr>
          <p:cNvSpPr>
            <a:spLocks noGrp="1"/>
          </p:cNvSpPr>
          <p:nvPr>
            <p:ph type="body" idx="1"/>
          </p:nvPr>
        </p:nvSpPr>
        <p:spPr/>
        <p:txBody>
          <a:bodyPr/>
          <a:lstStyle/>
          <a:p>
            <a:r>
              <a:rPr lang="hr-HR" dirty="0" err="1"/>
              <a:t>Averkijevljev</a:t>
            </a:r>
            <a:r>
              <a:rPr lang="hr-HR" dirty="0"/>
              <a:t> dramski tekst napisan je  kombinacijom proze i stiha. Čitanjem se dade  zaključiti kako pripadnici viših slojeva govore uglavnom stihu, dok oni iz nižih izražavaju se u prozi.</a:t>
            </a:r>
          </a:p>
        </p:txBody>
      </p:sp>
      <p:sp>
        <p:nvSpPr>
          <p:cNvPr id="4" name="Rezervirano mjesto broja slajda 3">
            <a:extLst>
              <a:ext uri="{FF2B5EF4-FFF2-40B4-BE49-F238E27FC236}">
                <a16:creationId xmlns:a16="http://schemas.microsoft.com/office/drawing/2014/main" id="{EFE2CD3B-7657-7E7F-AD30-C6F6C811B2B0}"/>
              </a:ext>
            </a:extLst>
          </p:cNvPr>
          <p:cNvSpPr>
            <a:spLocks noGrp="1"/>
          </p:cNvSpPr>
          <p:nvPr>
            <p:ph type="sldNum" sz="quarter" idx="12"/>
          </p:nvPr>
        </p:nvSpPr>
        <p:spPr/>
        <p:txBody>
          <a:bodyPr/>
          <a:lstStyle/>
          <a:p>
            <a:fld id="{904B25C8-6AF7-4C4E-91C6-FAE15A9BA19A}" type="slidenum">
              <a:rPr lang="hr-HR" smtClean="0"/>
              <a:t>21</a:t>
            </a:fld>
            <a:endParaRPr lang="hr-HR"/>
          </a:p>
        </p:txBody>
      </p:sp>
    </p:spTree>
    <p:extLst>
      <p:ext uri="{BB962C8B-B14F-4D97-AF65-F5344CB8AC3E}">
        <p14:creationId xmlns:p14="http://schemas.microsoft.com/office/powerpoint/2010/main" val="3186782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A5BA22-D961-32A7-8199-F3713DD6031C}"/>
              </a:ext>
            </a:extLst>
          </p:cNvPr>
          <p:cNvSpPr>
            <a:spLocks noGrp="1"/>
          </p:cNvSpPr>
          <p:nvPr>
            <p:ph type="title"/>
          </p:nvPr>
        </p:nvSpPr>
        <p:spPr/>
        <p:txBody>
          <a:bodyPr>
            <a:normAutofit fontScale="90000"/>
          </a:bodyPr>
          <a:lstStyle/>
          <a:p>
            <a:r>
              <a:rPr lang="hr-HR" sz="2000" dirty="0">
                <a:latin typeface="Arial" panose="020B0604020202020204" pitchFamily="34" charset="0"/>
                <a:cs typeface="Arial" panose="020B0604020202020204" pitchFamily="34" charset="0"/>
              </a:rPr>
              <a:t>RADNJA TRAGEDIJE: Sama radnja „Trogirskoga vojvode” smještena je dakako u dalmatinski grad Trogir. U središtu zbivanja je ljubav između Zorice i njezina odabranika koji nije po volji </a:t>
            </a:r>
            <a:r>
              <a:rPr lang="hr-HR" sz="2000" dirty="0" err="1">
                <a:latin typeface="Arial" panose="020B0604020202020204" pitchFamily="34" charset="0"/>
                <a:cs typeface="Arial" panose="020B0604020202020204" pitchFamily="34" charset="0"/>
              </a:rPr>
              <a:t>Zoričinu</a:t>
            </a:r>
            <a:r>
              <a:rPr lang="hr-HR" sz="2000" dirty="0">
                <a:latin typeface="Arial" panose="020B0604020202020204" pitchFamily="34" charset="0"/>
                <a:cs typeface="Arial" panose="020B0604020202020204" pitchFamily="34" charset="0"/>
              </a:rPr>
              <a:t> ocu te svoga budućega zeta Miljenka Radoslav želi na mnoge načine ocrniti i udaljiti od Zorice. Međutim, njihov međusobni odnos dolazi do tragičnoga klimaksa kad Radoslav nakon vjenčanja svoje kćeri ubija Miljenka. Kako Zorica ne zna tko je ubojica njezina muža očajna moli oca da se osveti ubojici njezina dragoga. Nakon duljega krzmanja, ali vidjevši da će mu se kći neizlječivo razboljeti, Radoslav kćeri priznaje da je on ubio Miljenka. Zorica  se potom ubija, a Radoslav – koji je kćer molio da njega ubije - ostaje živjeti, dok čitatelj (ili gledatelj predstave) može naslutiti da je Radoslav na životu ostao samo da bi mogao okajavati u teškoj j patnji svoj grijeh i ljubomoru koja su završili smrću  jedinice mu Zorice i njezina  Miljenka.</a:t>
            </a:r>
          </a:p>
        </p:txBody>
      </p:sp>
      <p:sp>
        <p:nvSpPr>
          <p:cNvPr id="3" name="Rezervirano mjesto teksta 2">
            <a:extLst>
              <a:ext uri="{FF2B5EF4-FFF2-40B4-BE49-F238E27FC236}">
                <a16:creationId xmlns:a16="http://schemas.microsoft.com/office/drawing/2014/main" id="{82B8FB8B-191F-4F81-A5E6-638A0514F54C}"/>
              </a:ext>
            </a:extLst>
          </p:cNvPr>
          <p:cNvSpPr>
            <a:spLocks noGrp="1"/>
          </p:cNvSpPr>
          <p:nvPr>
            <p:ph type="body" idx="1"/>
          </p:nvPr>
        </p:nvSpPr>
        <p:spPr/>
        <p:txBody>
          <a:bodyPr/>
          <a:lstStyle/>
          <a:p>
            <a:r>
              <a:rPr lang="hr-HR" dirty="0">
                <a:solidFill>
                  <a:srgbClr val="00B0F0"/>
                </a:solidFill>
                <a:latin typeface="Arial" panose="020B0604020202020204" pitchFamily="34" charset="0"/>
                <a:cs typeface="Arial" panose="020B0604020202020204" pitchFamily="34" charset="0"/>
              </a:rPr>
              <a:t>- </a:t>
            </a:r>
            <a:r>
              <a:rPr lang="hr-HR" dirty="0" err="1">
                <a:solidFill>
                  <a:srgbClr val="00B0F0"/>
                </a:solidFill>
                <a:latin typeface="Arial" panose="020B0604020202020204" pitchFamily="34" charset="0"/>
                <a:cs typeface="Arial" panose="020B0604020202020204" pitchFamily="34" charset="0"/>
              </a:rPr>
              <a:t>Averkijev</a:t>
            </a:r>
            <a:r>
              <a:rPr lang="hr-HR" dirty="0">
                <a:solidFill>
                  <a:srgbClr val="00B0F0"/>
                </a:solidFill>
                <a:latin typeface="Arial" panose="020B0604020202020204" pitchFamily="34" charset="0"/>
                <a:cs typeface="Arial" panose="020B0604020202020204" pitchFamily="34" charset="0"/>
              </a:rPr>
              <a:t> je zacijelo do priče koju je iskoristio za svoj tekst koristio legendu koja međutim ne pripada Trogiru nego Kaštel Lukšiću a koju je za svoj roman na tal. jeziku </a:t>
            </a:r>
            <a:r>
              <a:rPr lang="hr-HR" i="1" dirty="0" err="1">
                <a:solidFill>
                  <a:srgbClr val="00B0F0"/>
                </a:solidFill>
                <a:latin typeface="Arial" panose="020B0604020202020204" pitchFamily="34" charset="0"/>
                <a:cs typeface="Arial" panose="020B0604020202020204" pitchFamily="34" charset="0"/>
              </a:rPr>
              <a:t>Millienco</a:t>
            </a:r>
            <a:r>
              <a:rPr lang="hr-HR" i="1" dirty="0">
                <a:solidFill>
                  <a:srgbClr val="00B0F0"/>
                </a:solidFill>
                <a:latin typeface="Arial" panose="020B0604020202020204" pitchFamily="34" charset="0"/>
                <a:cs typeface="Arial" panose="020B0604020202020204" pitchFamily="34" charset="0"/>
              </a:rPr>
              <a:t> e </a:t>
            </a:r>
            <a:r>
              <a:rPr lang="hr-HR" i="1" dirty="0" err="1">
                <a:solidFill>
                  <a:srgbClr val="00B0F0"/>
                </a:solidFill>
                <a:latin typeface="Arial" panose="020B0604020202020204" pitchFamily="34" charset="0"/>
                <a:cs typeface="Arial" panose="020B0604020202020204" pitchFamily="34" charset="0"/>
              </a:rPr>
              <a:t>Dobrilla</a:t>
            </a:r>
            <a:r>
              <a:rPr lang="hr-HR" dirty="0">
                <a:solidFill>
                  <a:srgbClr val="00B0F0"/>
                </a:solidFill>
                <a:latin typeface="Arial" panose="020B0604020202020204" pitchFamily="34" charset="0"/>
                <a:cs typeface="Arial" panose="020B0604020202020204" pitchFamily="34" charset="0"/>
              </a:rPr>
              <a:t> (Zadar, 1833) upotrijebio Marco de </a:t>
            </a:r>
            <a:r>
              <a:rPr lang="hr-HR" dirty="0" err="1">
                <a:solidFill>
                  <a:srgbClr val="00B0F0"/>
                </a:solidFill>
                <a:latin typeface="Arial" panose="020B0604020202020204" pitchFamily="34" charset="0"/>
                <a:cs typeface="Arial" panose="020B0604020202020204" pitchFamily="34" charset="0"/>
              </a:rPr>
              <a:t>Casotti</a:t>
            </a:r>
            <a:r>
              <a:rPr lang="hr-HR" dirty="0">
                <a:solidFill>
                  <a:srgbClr val="00B0F0"/>
                </a:solidFill>
                <a:latin typeface="Arial" panose="020B0604020202020204" pitchFamily="34" charset="0"/>
                <a:cs typeface="Arial" panose="020B0604020202020204" pitchFamily="34" charset="0"/>
              </a:rPr>
              <a:t> (ili Marko Kažotić)</a:t>
            </a:r>
          </a:p>
        </p:txBody>
      </p:sp>
      <p:sp>
        <p:nvSpPr>
          <p:cNvPr id="4" name="Rezervirano mjesto broja slajda 3">
            <a:extLst>
              <a:ext uri="{FF2B5EF4-FFF2-40B4-BE49-F238E27FC236}">
                <a16:creationId xmlns:a16="http://schemas.microsoft.com/office/drawing/2014/main" id="{9C25CBEA-71E5-58CF-B33B-BEF371677DC9}"/>
              </a:ext>
            </a:extLst>
          </p:cNvPr>
          <p:cNvSpPr>
            <a:spLocks noGrp="1"/>
          </p:cNvSpPr>
          <p:nvPr>
            <p:ph type="sldNum" sz="quarter" idx="12"/>
          </p:nvPr>
        </p:nvSpPr>
        <p:spPr/>
        <p:txBody>
          <a:bodyPr/>
          <a:lstStyle/>
          <a:p>
            <a:fld id="{904B25C8-6AF7-4C4E-91C6-FAE15A9BA19A}" type="slidenum">
              <a:rPr lang="hr-HR" smtClean="0"/>
              <a:t>22</a:t>
            </a:fld>
            <a:endParaRPr lang="hr-HR"/>
          </a:p>
        </p:txBody>
      </p:sp>
    </p:spTree>
    <p:extLst>
      <p:ext uri="{BB962C8B-B14F-4D97-AF65-F5344CB8AC3E}">
        <p14:creationId xmlns:p14="http://schemas.microsoft.com/office/powerpoint/2010/main" val="352475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B20A7355-C9B4-6B70-3D08-7AA4594BF98C}"/>
              </a:ext>
            </a:extLst>
          </p:cNvPr>
          <p:cNvSpPr txBox="1"/>
          <p:nvPr/>
        </p:nvSpPr>
        <p:spPr>
          <a:xfrm>
            <a:off x="3048000" y="3244334"/>
            <a:ext cx="6096000" cy="6678751"/>
          </a:xfrm>
          <a:prstGeom prst="rect">
            <a:avLst/>
          </a:prstGeom>
          <a:noFill/>
        </p:spPr>
        <p:txBody>
          <a:bodyPr wrap="square">
            <a:spAutoFit/>
          </a:bodyPr>
          <a:lstStyle/>
          <a:p>
            <a:r>
              <a:rPr lang="hr-HR" dirty="0">
                <a:hlinkClick r:id="rId2"/>
              </a:rPr>
              <a:t>https://www.enciklopedija.hr/clanak/kazotic-marko</a:t>
            </a:r>
            <a:endParaRPr lang="hr-HR" dirty="0"/>
          </a:p>
          <a:p>
            <a:endParaRPr lang="hr-HR" dirty="0"/>
          </a:p>
          <a:p>
            <a:endParaRPr lang="hr-HR" dirty="0"/>
          </a:p>
          <a:p>
            <a:pPr lvl="0" eaLnBrk="0" fontAlgn="base" hangingPunct="0">
              <a:spcBef>
                <a:spcPct val="0"/>
              </a:spcBef>
              <a:spcAft>
                <a:spcPct val="0"/>
              </a:spcAft>
            </a:pPr>
            <a:r>
              <a:rPr lang="sr-Latn-RS" altLang="sr-Latn-RS" b="1" dirty="0" err="1">
                <a:solidFill>
                  <a:srgbClr val="8B2323"/>
                </a:solidFill>
                <a:latin typeface="A Plantin"/>
              </a:rPr>
              <a:t>Kažotić</a:t>
            </a:r>
            <a:r>
              <a:rPr lang="sr-Latn-RS" altLang="sr-Latn-RS" b="1" dirty="0">
                <a:solidFill>
                  <a:srgbClr val="8B2323"/>
                </a:solidFill>
                <a:latin typeface="A Plantin"/>
              </a:rPr>
              <a:t>, Marko</a:t>
            </a:r>
            <a:r>
              <a:rPr lang="sr-Latn-RS" altLang="sr-Latn-RS" dirty="0">
                <a:solidFill>
                  <a:srgbClr val="212529"/>
                </a:solidFill>
                <a:latin typeface="A Plantin"/>
              </a:rPr>
              <a:t> (</a:t>
            </a:r>
            <a:r>
              <a:rPr lang="sr-Latn-RS" altLang="sr-Latn-RS" dirty="0" err="1">
                <a:solidFill>
                  <a:srgbClr val="212529"/>
                </a:solidFill>
                <a:latin typeface="A Plantin"/>
              </a:rPr>
              <a:t>talijanizirano</a:t>
            </a:r>
            <a:r>
              <a:rPr lang="sr-Latn-RS" altLang="sr-Latn-RS" dirty="0">
                <a:solidFill>
                  <a:srgbClr val="212529"/>
                </a:solidFill>
                <a:latin typeface="A Plantin"/>
              </a:rPr>
              <a:t> </a:t>
            </a:r>
            <a:r>
              <a:rPr lang="sr-Latn-RS" altLang="sr-Latn-RS" b="1" dirty="0" err="1">
                <a:solidFill>
                  <a:srgbClr val="000080"/>
                </a:solidFill>
                <a:latin typeface="A Plantin"/>
              </a:rPr>
              <a:t>Marco</a:t>
            </a:r>
            <a:r>
              <a:rPr lang="sr-Latn-RS" altLang="sr-Latn-RS" b="1" dirty="0">
                <a:solidFill>
                  <a:srgbClr val="000080"/>
                </a:solidFill>
                <a:latin typeface="A Plantin"/>
              </a:rPr>
              <a:t> /de/ </a:t>
            </a:r>
            <a:r>
              <a:rPr lang="sr-Latn-RS" altLang="sr-Latn-RS" b="1" dirty="0" err="1">
                <a:solidFill>
                  <a:srgbClr val="000080"/>
                </a:solidFill>
                <a:latin typeface="A Plantin"/>
              </a:rPr>
              <a:t>Casotti</a:t>
            </a:r>
            <a:r>
              <a:rPr lang="sr-Latn-RS" altLang="sr-Latn-RS" dirty="0">
                <a:solidFill>
                  <a:srgbClr val="212529"/>
                </a:solidFill>
                <a:latin typeface="A Plantin"/>
              </a:rPr>
              <a:t> </a:t>
            </a:r>
            <a:r>
              <a:rPr lang="sr-Latn-RS" altLang="sr-Latn-RS" dirty="0">
                <a:solidFill>
                  <a:srgbClr val="000000"/>
                </a:solidFill>
                <a:latin typeface="A Plantin"/>
              </a:rPr>
              <a:t>[</a:t>
            </a:r>
            <a:r>
              <a:rPr lang="sr-Latn-RS" altLang="sr-Latn-RS" dirty="0" err="1">
                <a:solidFill>
                  <a:srgbClr val="000000"/>
                </a:solidFill>
                <a:latin typeface="A Plantin"/>
              </a:rPr>
              <a:t>kas:ɔ't:i</a:t>
            </a:r>
            <a:r>
              <a:rPr lang="sr-Latn-RS" altLang="sr-Latn-RS" dirty="0">
                <a:solidFill>
                  <a:srgbClr val="000000"/>
                </a:solidFill>
                <a:latin typeface="A Plantin"/>
              </a:rPr>
              <a:t>]</a:t>
            </a:r>
            <a:r>
              <a:rPr lang="sr-Latn-RS" altLang="sr-Latn-RS" dirty="0">
                <a:solidFill>
                  <a:srgbClr val="212529"/>
                </a:solidFill>
                <a:latin typeface="A Plantin"/>
              </a:rPr>
              <a:t>), hrvatski književnik i novinar (Trogir, 22. VII. 1804 – Zadar, 9. V. 1842). </a:t>
            </a:r>
            <a:r>
              <a:rPr lang="sr-Latn-RS" altLang="sr-Latn-RS" dirty="0" err="1">
                <a:solidFill>
                  <a:srgbClr val="212529"/>
                </a:solidFill>
                <a:latin typeface="A Plantin"/>
              </a:rPr>
              <a:t>Podrijetlom</a:t>
            </a:r>
            <a:r>
              <a:rPr lang="sr-Latn-RS" altLang="sr-Latn-RS" dirty="0">
                <a:solidFill>
                  <a:srgbClr val="212529"/>
                </a:solidFill>
                <a:latin typeface="A Plantin"/>
              </a:rPr>
              <a:t> iz stare hrvatske plemićke obitelji. Studirao na bečkome </a:t>
            </a:r>
            <a:r>
              <a:rPr lang="sr-Latn-RS" altLang="sr-Latn-RS" dirty="0" err="1">
                <a:solidFill>
                  <a:srgbClr val="212529"/>
                </a:solidFill>
                <a:latin typeface="A Plantin"/>
              </a:rPr>
              <a:t>Theresianumu</a:t>
            </a:r>
            <a:r>
              <a:rPr lang="sr-Latn-RS" altLang="sr-Latn-RS" dirty="0">
                <a:solidFill>
                  <a:srgbClr val="212529"/>
                </a:solidFill>
                <a:latin typeface="A Plantin"/>
              </a:rPr>
              <a:t>. U Zadru je bio urednik službenog lista </a:t>
            </a:r>
            <a:r>
              <a:rPr lang="sr-Latn-RS" altLang="sr-Latn-RS" i="1" dirty="0" err="1">
                <a:solidFill>
                  <a:srgbClr val="000000"/>
                </a:solidFill>
                <a:latin typeface="A Plantin"/>
              </a:rPr>
              <a:t>Gazzetta</a:t>
            </a:r>
            <a:r>
              <a:rPr lang="sr-Latn-RS" altLang="sr-Latn-RS" i="1" dirty="0">
                <a:solidFill>
                  <a:srgbClr val="000000"/>
                </a:solidFill>
                <a:latin typeface="A Plantin"/>
              </a:rPr>
              <a:t> di Zara</a:t>
            </a:r>
            <a:r>
              <a:rPr lang="sr-Latn-RS" altLang="sr-Latn-RS" dirty="0">
                <a:solidFill>
                  <a:srgbClr val="212529"/>
                </a:solidFill>
                <a:latin typeface="A Plantin"/>
              </a:rPr>
              <a:t> (1835–42). Pisao na talijanskome romane, feljtone, novinske članke i putopise. Glavno mu je </a:t>
            </a:r>
            <a:r>
              <a:rPr lang="sr-Latn-RS" altLang="sr-Latn-RS" dirty="0" err="1">
                <a:solidFill>
                  <a:srgbClr val="212529"/>
                </a:solidFill>
                <a:latin typeface="A Plantin"/>
              </a:rPr>
              <a:t>djelo</a:t>
            </a:r>
            <a:r>
              <a:rPr lang="sr-Latn-RS" altLang="sr-Latn-RS" dirty="0">
                <a:solidFill>
                  <a:srgbClr val="212529"/>
                </a:solidFill>
                <a:latin typeface="A Plantin"/>
              </a:rPr>
              <a:t> roman zasnovan na legendi o kaštelanskim zaručnicima </a:t>
            </a:r>
            <a:r>
              <a:rPr lang="sr-Latn-RS" altLang="sr-Latn-RS" i="1" dirty="0">
                <a:solidFill>
                  <a:srgbClr val="000000"/>
                </a:solidFill>
                <a:latin typeface="A Plantin"/>
              </a:rPr>
              <a:t>Miljenko i Dobrila</a:t>
            </a:r>
            <a:r>
              <a:rPr lang="sr-Latn-RS" altLang="sr-Latn-RS" dirty="0">
                <a:solidFill>
                  <a:srgbClr val="212529"/>
                </a:solidFill>
                <a:latin typeface="A Plantin"/>
              </a:rPr>
              <a:t> (</a:t>
            </a:r>
            <a:r>
              <a:rPr lang="sr-Latn-RS" altLang="sr-Latn-RS" i="1" dirty="0" err="1">
                <a:solidFill>
                  <a:srgbClr val="000000"/>
                </a:solidFill>
                <a:latin typeface="A Plantin"/>
              </a:rPr>
              <a:t>Milienco</a:t>
            </a:r>
            <a:r>
              <a:rPr lang="sr-Latn-RS" altLang="sr-Latn-RS" i="1" dirty="0">
                <a:solidFill>
                  <a:srgbClr val="000000"/>
                </a:solidFill>
                <a:latin typeface="A Plantin"/>
              </a:rPr>
              <a:t> e </a:t>
            </a:r>
            <a:r>
              <a:rPr lang="sr-Latn-RS" altLang="sr-Latn-RS" i="1" dirty="0" err="1">
                <a:solidFill>
                  <a:srgbClr val="000000"/>
                </a:solidFill>
                <a:latin typeface="A Plantin"/>
              </a:rPr>
              <a:t>Dobrilla</a:t>
            </a:r>
            <a:r>
              <a:rPr lang="sr-Latn-RS" altLang="sr-Latn-RS" i="1" dirty="0">
                <a:solidFill>
                  <a:srgbClr val="000000"/>
                </a:solidFill>
                <a:latin typeface="A Plantin"/>
              </a:rPr>
              <a:t>,</a:t>
            </a:r>
            <a:r>
              <a:rPr lang="sr-Latn-RS" altLang="sr-Latn-RS" dirty="0">
                <a:solidFill>
                  <a:srgbClr val="212529"/>
                </a:solidFill>
                <a:latin typeface="A Plantin"/>
              </a:rPr>
              <a:t> 1833), koji je više puta prevođen na hrvatski i imao je znatna </a:t>
            </a:r>
            <a:r>
              <a:rPr lang="sr-Latn-RS" altLang="sr-Latn-RS" dirty="0" err="1">
                <a:solidFill>
                  <a:srgbClr val="212529"/>
                </a:solidFill>
                <a:latin typeface="A Plantin"/>
              </a:rPr>
              <a:t>udjela</a:t>
            </a:r>
            <a:r>
              <a:rPr lang="sr-Latn-RS" altLang="sr-Latn-RS" dirty="0">
                <a:solidFill>
                  <a:srgbClr val="212529"/>
                </a:solidFill>
                <a:latin typeface="A Plantin"/>
              </a:rPr>
              <a:t> u hrvatskoj književnosti XIX. st. Objavio je i romane </a:t>
            </a:r>
            <a:r>
              <a:rPr lang="sr-Latn-RS" altLang="sr-Latn-RS" i="1" dirty="0">
                <a:solidFill>
                  <a:srgbClr val="000000"/>
                </a:solidFill>
                <a:latin typeface="A Plantin"/>
              </a:rPr>
              <a:t>Ban </a:t>
            </a:r>
            <a:r>
              <a:rPr lang="sr-Latn-RS" altLang="sr-Latn-RS" i="1" dirty="0" err="1">
                <a:solidFill>
                  <a:srgbClr val="000000"/>
                </a:solidFill>
                <a:latin typeface="A Plantin"/>
              </a:rPr>
              <a:t>Horvath</a:t>
            </a:r>
            <a:r>
              <a:rPr lang="sr-Latn-RS" altLang="sr-Latn-RS" dirty="0">
                <a:solidFill>
                  <a:srgbClr val="212529"/>
                </a:solidFill>
                <a:latin typeface="A Plantin"/>
              </a:rPr>
              <a:t> (</a:t>
            </a:r>
            <a:r>
              <a:rPr lang="sr-Latn-RS" altLang="sr-Latn-RS" i="1" dirty="0" err="1">
                <a:solidFill>
                  <a:srgbClr val="000000"/>
                </a:solidFill>
                <a:latin typeface="A Plantin"/>
              </a:rPr>
              <a:t>Il</a:t>
            </a:r>
            <a:r>
              <a:rPr lang="sr-Latn-RS" altLang="sr-Latn-RS" i="1" dirty="0">
                <a:solidFill>
                  <a:srgbClr val="000000"/>
                </a:solidFill>
                <a:latin typeface="A Plantin"/>
              </a:rPr>
              <a:t> </a:t>
            </a:r>
            <a:r>
              <a:rPr lang="sr-Latn-RS" altLang="sr-Latn-RS" i="1" dirty="0" err="1">
                <a:solidFill>
                  <a:srgbClr val="000000"/>
                </a:solidFill>
                <a:latin typeface="A Plantin"/>
              </a:rPr>
              <a:t>bano</a:t>
            </a:r>
            <a:r>
              <a:rPr lang="sr-Latn-RS" altLang="sr-Latn-RS" i="1" dirty="0">
                <a:solidFill>
                  <a:srgbClr val="000000"/>
                </a:solidFill>
                <a:latin typeface="A Plantin"/>
              </a:rPr>
              <a:t> </a:t>
            </a:r>
            <a:r>
              <a:rPr lang="sr-Latn-RS" altLang="sr-Latn-RS" i="1" dirty="0" err="1">
                <a:solidFill>
                  <a:srgbClr val="000000"/>
                </a:solidFill>
                <a:latin typeface="A Plantin"/>
              </a:rPr>
              <a:t>Horvath</a:t>
            </a:r>
            <a:r>
              <a:rPr lang="sr-Latn-RS" altLang="sr-Latn-RS" i="1" dirty="0">
                <a:solidFill>
                  <a:srgbClr val="000000"/>
                </a:solidFill>
                <a:latin typeface="A Plantin"/>
              </a:rPr>
              <a:t>,</a:t>
            </a:r>
            <a:r>
              <a:rPr lang="sr-Latn-RS" altLang="sr-Latn-RS" dirty="0">
                <a:solidFill>
                  <a:srgbClr val="212529"/>
                </a:solidFill>
                <a:latin typeface="A Plantin"/>
              </a:rPr>
              <a:t> I–II, 1838) i </a:t>
            </a:r>
            <a:r>
              <a:rPr lang="sr-Latn-RS" altLang="sr-Latn-RS" i="1" dirty="0">
                <a:solidFill>
                  <a:srgbClr val="000000"/>
                </a:solidFill>
                <a:latin typeface="A Plantin"/>
              </a:rPr>
              <a:t>Crvena kapa, ili prizori iz </a:t>
            </a:r>
            <a:r>
              <a:rPr lang="sr-Latn-RS" altLang="sr-Latn-RS" i="1" dirty="0" err="1">
                <a:solidFill>
                  <a:srgbClr val="000000"/>
                </a:solidFill>
                <a:latin typeface="A Plantin"/>
              </a:rPr>
              <a:t>morlačkoga</a:t>
            </a:r>
            <a:r>
              <a:rPr lang="sr-Latn-RS" altLang="sr-Latn-RS" i="1" dirty="0">
                <a:solidFill>
                  <a:srgbClr val="000000"/>
                </a:solidFill>
                <a:latin typeface="A Plantin"/>
              </a:rPr>
              <a:t> života</a:t>
            </a:r>
            <a:r>
              <a:rPr lang="sr-Latn-RS" altLang="sr-Latn-RS" dirty="0">
                <a:solidFill>
                  <a:srgbClr val="212529"/>
                </a:solidFill>
                <a:latin typeface="A Plantin"/>
              </a:rPr>
              <a:t> (</a:t>
            </a:r>
            <a:r>
              <a:rPr lang="sr-Latn-RS" altLang="sr-Latn-RS" i="1" dirty="0" err="1">
                <a:solidFill>
                  <a:srgbClr val="000000"/>
                </a:solidFill>
                <a:latin typeface="A Plantin"/>
              </a:rPr>
              <a:t>Il</a:t>
            </a:r>
            <a:r>
              <a:rPr lang="sr-Latn-RS" altLang="sr-Latn-RS" i="1" dirty="0">
                <a:solidFill>
                  <a:srgbClr val="000000"/>
                </a:solidFill>
                <a:latin typeface="A Plantin"/>
              </a:rPr>
              <a:t> </a:t>
            </a:r>
            <a:r>
              <a:rPr lang="sr-Latn-RS" altLang="sr-Latn-RS" i="1" dirty="0" err="1">
                <a:solidFill>
                  <a:srgbClr val="000000"/>
                </a:solidFill>
                <a:latin typeface="A Plantin"/>
              </a:rPr>
              <a:t>berretto</a:t>
            </a:r>
            <a:r>
              <a:rPr lang="sr-Latn-RS" altLang="sr-Latn-RS" i="1" dirty="0">
                <a:solidFill>
                  <a:srgbClr val="000000"/>
                </a:solidFill>
                <a:latin typeface="A Plantin"/>
              </a:rPr>
              <a:t> </a:t>
            </a:r>
            <a:r>
              <a:rPr lang="sr-Latn-RS" altLang="sr-Latn-RS" i="1" dirty="0" err="1">
                <a:solidFill>
                  <a:srgbClr val="000000"/>
                </a:solidFill>
                <a:latin typeface="A Plantin"/>
              </a:rPr>
              <a:t>rosso</a:t>
            </a:r>
            <a:r>
              <a:rPr lang="sr-Latn-RS" altLang="sr-Latn-RS" i="1" dirty="0">
                <a:solidFill>
                  <a:srgbClr val="000000"/>
                </a:solidFill>
                <a:latin typeface="A Plantin"/>
              </a:rPr>
              <a:t>, </a:t>
            </a:r>
            <a:r>
              <a:rPr lang="sr-Latn-RS" altLang="sr-Latn-RS" i="1" dirty="0" err="1">
                <a:solidFill>
                  <a:srgbClr val="000000"/>
                </a:solidFill>
                <a:latin typeface="A Plantin"/>
              </a:rPr>
              <a:t>ossia</a:t>
            </a:r>
            <a:r>
              <a:rPr lang="sr-Latn-RS" altLang="sr-Latn-RS" i="1" dirty="0">
                <a:solidFill>
                  <a:srgbClr val="000000"/>
                </a:solidFill>
                <a:latin typeface="A Plantin"/>
              </a:rPr>
              <a:t> scene </a:t>
            </a:r>
            <a:r>
              <a:rPr lang="sr-Latn-RS" altLang="sr-Latn-RS" i="1" dirty="0" err="1">
                <a:solidFill>
                  <a:srgbClr val="000000"/>
                </a:solidFill>
                <a:latin typeface="A Plantin"/>
              </a:rPr>
              <a:t>della</a:t>
            </a:r>
            <a:r>
              <a:rPr lang="sr-Latn-RS" altLang="sr-Latn-RS" i="1" dirty="0">
                <a:solidFill>
                  <a:srgbClr val="000000"/>
                </a:solidFill>
                <a:latin typeface="A Plantin"/>
              </a:rPr>
              <a:t> vita </a:t>
            </a:r>
            <a:r>
              <a:rPr lang="sr-Latn-RS" altLang="sr-Latn-RS" i="1" dirty="0" err="1">
                <a:solidFill>
                  <a:srgbClr val="000000"/>
                </a:solidFill>
                <a:latin typeface="A Plantin"/>
              </a:rPr>
              <a:t>morlacca</a:t>
            </a:r>
            <a:r>
              <a:rPr lang="sr-Latn-RS" altLang="sr-Latn-RS" i="1" dirty="0">
                <a:solidFill>
                  <a:srgbClr val="000000"/>
                </a:solidFill>
                <a:latin typeface="A Plantin"/>
              </a:rPr>
              <a:t>,</a:t>
            </a:r>
            <a:r>
              <a:rPr lang="sr-Latn-RS" altLang="sr-Latn-RS" dirty="0">
                <a:solidFill>
                  <a:srgbClr val="212529"/>
                </a:solidFill>
                <a:latin typeface="A Plantin"/>
              </a:rPr>
              <a:t> 1843), putopisnu prozu o hrvatskoj obali, gradovima i otocima od Trsta do Kotora </a:t>
            </a:r>
            <a:r>
              <a:rPr lang="sr-Latn-RS" altLang="sr-Latn-RS" i="1" dirty="0">
                <a:solidFill>
                  <a:srgbClr val="000000"/>
                </a:solidFill>
                <a:latin typeface="A Plantin"/>
              </a:rPr>
              <a:t>Obale i otoci Istre i Dalmacije</a:t>
            </a:r>
            <a:r>
              <a:rPr lang="sr-Latn-RS" altLang="sr-Latn-RS" dirty="0">
                <a:solidFill>
                  <a:srgbClr val="212529"/>
                </a:solidFill>
                <a:latin typeface="A Plantin"/>
              </a:rPr>
              <a:t> (</a:t>
            </a:r>
            <a:r>
              <a:rPr lang="sr-Latn-RS" altLang="sr-Latn-RS" i="1" dirty="0" err="1">
                <a:solidFill>
                  <a:srgbClr val="000000"/>
                </a:solidFill>
                <a:latin typeface="A Plantin"/>
              </a:rPr>
              <a:t>Le</a:t>
            </a:r>
            <a:r>
              <a:rPr lang="sr-Latn-RS" altLang="sr-Latn-RS" i="1" dirty="0">
                <a:solidFill>
                  <a:srgbClr val="000000"/>
                </a:solidFill>
                <a:latin typeface="A Plantin"/>
              </a:rPr>
              <a:t> </a:t>
            </a:r>
            <a:r>
              <a:rPr lang="sr-Latn-RS" altLang="sr-Latn-RS" i="1" dirty="0" err="1">
                <a:solidFill>
                  <a:srgbClr val="000000"/>
                </a:solidFill>
                <a:latin typeface="A Plantin"/>
              </a:rPr>
              <a:t>coste</a:t>
            </a:r>
            <a:r>
              <a:rPr lang="sr-Latn-RS" altLang="sr-Latn-RS" i="1" dirty="0">
                <a:solidFill>
                  <a:srgbClr val="000000"/>
                </a:solidFill>
                <a:latin typeface="A Plantin"/>
              </a:rPr>
              <a:t> e </a:t>
            </a:r>
            <a:r>
              <a:rPr lang="sr-Latn-RS" altLang="sr-Latn-RS" i="1" dirty="0" err="1">
                <a:solidFill>
                  <a:srgbClr val="000000"/>
                </a:solidFill>
                <a:latin typeface="A Plantin"/>
              </a:rPr>
              <a:t>isole</a:t>
            </a:r>
            <a:r>
              <a:rPr lang="sr-Latn-RS" altLang="sr-Latn-RS" i="1" dirty="0">
                <a:solidFill>
                  <a:srgbClr val="000000"/>
                </a:solidFill>
                <a:latin typeface="A Plantin"/>
              </a:rPr>
              <a:t> </a:t>
            </a:r>
            <a:r>
              <a:rPr lang="sr-Latn-RS" altLang="sr-Latn-RS" i="1" dirty="0" err="1">
                <a:solidFill>
                  <a:srgbClr val="000000"/>
                </a:solidFill>
                <a:latin typeface="A Plantin"/>
              </a:rPr>
              <a:t>dell’Istria</a:t>
            </a:r>
            <a:r>
              <a:rPr lang="sr-Latn-RS" altLang="sr-Latn-RS" i="1" dirty="0">
                <a:solidFill>
                  <a:srgbClr val="000000"/>
                </a:solidFill>
                <a:latin typeface="A Plantin"/>
              </a:rPr>
              <a:t> e </a:t>
            </a:r>
            <a:r>
              <a:rPr lang="sr-Latn-RS" altLang="sr-Latn-RS" i="1" dirty="0" err="1">
                <a:solidFill>
                  <a:srgbClr val="000000"/>
                </a:solidFill>
                <a:latin typeface="A Plantin"/>
              </a:rPr>
              <a:t>della</a:t>
            </a:r>
            <a:r>
              <a:rPr lang="sr-Latn-RS" altLang="sr-Latn-RS" i="1" dirty="0">
                <a:solidFill>
                  <a:srgbClr val="000000"/>
                </a:solidFill>
                <a:latin typeface="A Plantin"/>
              </a:rPr>
              <a:t> </a:t>
            </a:r>
            <a:r>
              <a:rPr lang="sr-Latn-RS" altLang="sr-Latn-RS" i="1" dirty="0" err="1">
                <a:solidFill>
                  <a:srgbClr val="000000"/>
                </a:solidFill>
                <a:latin typeface="A Plantin"/>
              </a:rPr>
              <a:t>Dalmazia</a:t>
            </a:r>
            <a:r>
              <a:rPr lang="sr-Latn-RS" altLang="sr-Latn-RS" i="1" dirty="0">
                <a:solidFill>
                  <a:srgbClr val="000000"/>
                </a:solidFill>
                <a:latin typeface="A Plantin"/>
              </a:rPr>
              <a:t>,</a:t>
            </a:r>
            <a:r>
              <a:rPr lang="sr-Latn-RS" altLang="sr-Latn-RS" dirty="0">
                <a:solidFill>
                  <a:srgbClr val="212529"/>
                </a:solidFill>
                <a:latin typeface="A Plantin"/>
              </a:rPr>
              <a:t> 1840) i dr.</a:t>
            </a:r>
            <a:endParaRPr lang="sr-Latn-RS" altLang="sr-Latn-RS" sz="3200" dirty="0">
              <a:solidFill>
                <a:srgbClr val="212529"/>
              </a:solidFill>
              <a:latin typeface="system-ui"/>
            </a:endParaRPr>
          </a:p>
          <a:p>
            <a:pPr lvl="0" eaLnBrk="0" fontAlgn="base" hangingPunct="0">
              <a:spcBef>
                <a:spcPct val="0"/>
              </a:spcBef>
              <a:spcAft>
                <a:spcPct val="0"/>
              </a:spcAft>
            </a:pPr>
            <a:r>
              <a:rPr lang="sr-Latn-RS" altLang="sr-Latn-RS" sz="3200" dirty="0">
                <a:solidFill>
                  <a:srgbClr val="212529"/>
                </a:solidFill>
                <a:latin typeface="system-ui"/>
              </a:rPr>
              <a:t>Citiranje:</a:t>
            </a:r>
          </a:p>
          <a:p>
            <a:endParaRPr lang="hr-HR" dirty="0"/>
          </a:p>
          <a:p>
            <a:endParaRPr lang="hr-HR" dirty="0"/>
          </a:p>
          <a:p>
            <a:endParaRPr lang="hr-HR" dirty="0"/>
          </a:p>
        </p:txBody>
      </p:sp>
      <p:sp>
        <p:nvSpPr>
          <p:cNvPr id="2" name="Rezervirano mjesto broja slajda 1">
            <a:extLst>
              <a:ext uri="{FF2B5EF4-FFF2-40B4-BE49-F238E27FC236}">
                <a16:creationId xmlns:a16="http://schemas.microsoft.com/office/drawing/2014/main" id="{F45E4404-E713-7AE7-9575-5A4EAD596E13}"/>
              </a:ext>
            </a:extLst>
          </p:cNvPr>
          <p:cNvSpPr>
            <a:spLocks noGrp="1"/>
          </p:cNvSpPr>
          <p:nvPr>
            <p:ph type="sldNum" sz="quarter" idx="12"/>
          </p:nvPr>
        </p:nvSpPr>
        <p:spPr/>
        <p:txBody>
          <a:bodyPr/>
          <a:lstStyle/>
          <a:p>
            <a:fld id="{904B25C8-6AF7-4C4E-91C6-FAE15A9BA19A}" type="slidenum">
              <a:rPr lang="hr-HR" smtClean="0"/>
              <a:t>23</a:t>
            </a:fld>
            <a:endParaRPr lang="hr-HR"/>
          </a:p>
        </p:txBody>
      </p:sp>
    </p:spTree>
    <p:extLst>
      <p:ext uri="{BB962C8B-B14F-4D97-AF65-F5344CB8AC3E}">
        <p14:creationId xmlns:p14="http://schemas.microsoft.com/office/powerpoint/2010/main" val="973797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broja slajda 1">
            <a:extLst>
              <a:ext uri="{FF2B5EF4-FFF2-40B4-BE49-F238E27FC236}">
                <a16:creationId xmlns:a16="http://schemas.microsoft.com/office/drawing/2014/main" id="{BEC00928-825F-6BB6-B50B-5854F1F8524C}"/>
              </a:ext>
            </a:extLst>
          </p:cNvPr>
          <p:cNvSpPr>
            <a:spLocks noGrp="1"/>
          </p:cNvSpPr>
          <p:nvPr>
            <p:ph type="sldNum" sz="quarter" idx="12"/>
          </p:nvPr>
        </p:nvSpPr>
        <p:spPr/>
        <p:txBody>
          <a:bodyPr/>
          <a:lstStyle/>
          <a:p>
            <a:fld id="{904B25C8-6AF7-4C4E-91C6-FAE15A9BA19A}" type="slidenum">
              <a:rPr lang="hr-HR" smtClean="0"/>
              <a:t>24</a:t>
            </a:fld>
            <a:endParaRPr lang="hr-HR"/>
          </a:p>
        </p:txBody>
      </p:sp>
    </p:spTree>
    <p:extLst>
      <p:ext uri="{BB962C8B-B14F-4D97-AF65-F5344CB8AC3E}">
        <p14:creationId xmlns:p14="http://schemas.microsoft.com/office/powerpoint/2010/main" val="193265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24D8FA-089E-9B2E-2E8C-4FC7EF095131}"/>
              </a:ext>
            </a:extLst>
          </p:cNvPr>
          <p:cNvSpPr>
            <a:spLocks noGrp="1"/>
          </p:cNvSpPr>
          <p:nvPr>
            <p:ph type="ctrTitle"/>
          </p:nvPr>
        </p:nvSpPr>
        <p:spPr/>
        <p:txBody>
          <a:bodyPr>
            <a:normAutofit/>
          </a:bodyPr>
          <a:lstStyle/>
          <a:p>
            <a:r>
              <a:rPr lang="hr-HR" sz="3200" dirty="0" err="1"/>
              <a:t>Averkijev</a:t>
            </a:r>
            <a:r>
              <a:rPr lang="hr-HR" sz="3200" dirty="0"/>
              <a:t> je vjerojatno do priče (makar u izmijenjenoj inačici, s podosta povijesno-činjeničnih nedosljednosti) došao zahvaljujući putovanjima u Dalmaciju brojnih ruskih putopisaca iz druge polovine XIX. st.</a:t>
            </a:r>
          </a:p>
        </p:txBody>
      </p:sp>
      <p:sp>
        <p:nvSpPr>
          <p:cNvPr id="3" name="Podnaslov 2">
            <a:extLst>
              <a:ext uri="{FF2B5EF4-FFF2-40B4-BE49-F238E27FC236}">
                <a16:creationId xmlns:a16="http://schemas.microsoft.com/office/drawing/2014/main" id="{0B06BF59-FBDD-9D19-2BFE-D976F37DE346}"/>
              </a:ext>
            </a:extLst>
          </p:cNvPr>
          <p:cNvSpPr>
            <a:spLocks noGrp="1"/>
          </p:cNvSpPr>
          <p:nvPr>
            <p:ph type="subTitle" idx="1"/>
          </p:nvPr>
        </p:nvSpPr>
        <p:spPr/>
        <p:txBody>
          <a:bodyPr>
            <a:normAutofit fontScale="92500"/>
          </a:bodyPr>
          <a:lstStyle/>
          <a:p>
            <a:r>
              <a:rPr lang="hr-HR" dirty="0"/>
              <a:t>Priča se temelji na stvarnom događaju iz Kaštel Lukšića i tragičnoj smrti kćeri Dobrile iz obitelji Radoslava </a:t>
            </a:r>
            <a:r>
              <a:rPr lang="hr-HR" dirty="0" err="1"/>
              <a:t>Vitturija</a:t>
            </a:r>
            <a:r>
              <a:rPr lang="hr-HR" dirty="0"/>
              <a:t> te Miljenka čiji je otac bio   grofa Adalbert </a:t>
            </a:r>
          </a:p>
          <a:p>
            <a:r>
              <a:rPr lang="hr-HR" dirty="0"/>
              <a:t>- Fotografije prikazuju dvorac </a:t>
            </a:r>
            <a:r>
              <a:rPr lang="hr-HR" dirty="0" err="1"/>
              <a:t>Vitturi</a:t>
            </a:r>
            <a:r>
              <a:rPr lang="hr-HR" dirty="0"/>
              <a:t> i Kaštel </a:t>
            </a:r>
            <a:r>
              <a:rPr lang="hr-HR" dirty="0" err="1"/>
              <a:t>Rušinić</a:t>
            </a:r>
            <a:r>
              <a:rPr lang="hr-HR" dirty="0"/>
              <a:t>  u kojem je živio grof Adalbert</a:t>
            </a:r>
          </a:p>
        </p:txBody>
      </p:sp>
    </p:spTree>
    <p:extLst>
      <p:ext uri="{BB962C8B-B14F-4D97-AF65-F5344CB8AC3E}">
        <p14:creationId xmlns:p14="http://schemas.microsoft.com/office/powerpoint/2010/main" val="2922991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14436EB1-C8A6-5935-CE71-72B50CF72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592" y="0"/>
            <a:ext cx="4014816" cy="6858000"/>
          </a:xfrm>
          <a:prstGeom prst="rect">
            <a:avLst/>
          </a:prstGeom>
        </p:spPr>
      </p:pic>
      <p:sp>
        <p:nvSpPr>
          <p:cNvPr id="2" name="Rezervirano mjesto broja slajda 1">
            <a:extLst>
              <a:ext uri="{FF2B5EF4-FFF2-40B4-BE49-F238E27FC236}">
                <a16:creationId xmlns:a16="http://schemas.microsoft.com/office/drawing/2014/main" id="{0A6D7C32-C00E-EA57-E482-DCD5F9335C2A}"/>
              </a:ext>
            </a:extLst>
          </p:cNvPr>
          <p:cNvSpPr>
            <a:spLocks noGrp="1"/>
          </p:cNvSpPr>
          <p:nvPr>
            <p:ph type="sldNum" sz="quarter" idx="12"/>
          </p:nvPr>
        </p:nvSpPr>
        <p:spPr/>
        <p:txBody>
          <a:bodyPr/>
          <a:lstStyle/>
          <a:p>
            <a:fld id="{904B25C8-6AF7-4C4E-91C6-FAE15A9BA19A}" type="slidenum">
              <a:rPr lang="hr-HR" smtClean="0"/>
              <a:t>26</a:t>
            </a:fld>
            <a:endParaRPr lang="hr-HR"/>
          </a:p>
        </p:txBody>
      </p:sp>
    </p:spTree>
    <p:extLst>
      <p:ext uri="{BB962C8B-B14F-4D97-AF65-F5344CB8AC3E}">
        <p14:creationId xmlns:p14="http://schemas.microsoft.com/office/powerpoint/2010/main" val="1093395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A06227D-8F9D-9370-8CE9-8366CD47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776" y="0"/>
            <a:ext cx="5162447" cy="6858000"/>
          </a:xfrm>
          <a:prstGeom prst="rect">
            <a:avLst/>
          </a:prstGeom>
        </p:spPr>
      </p:pic>
      <p:sp>
        <p:nvSpPr>
          <p:cNvPr id="2" name="Rezervirano mjesto broja slajda 1">
            <a:extLst>
              <a:ext uri="{FF2B5EF4-FFF2-40B4-BE49-F238E27FC236}">
                <a16:creationId xmlns:a16="http://schemas.microsoft.com/office/drawing/2014/main" id="{EF6ECB11-E608-28B9-445E-3271D26ED48A}"/>
              </a:ext>
            </a:extLst>
          </p:cNvPr>
          <p:cNvSpPr>
            <a:spLocks noGrp="1"/>
          </p:cNvSpPr>
          <p:nvPr>
            <p:ph type="sldNum" sz="quarter" idx="12"/>
          </p:nvPr>
        </p:nvSpPr>
        <p:spPr/>
        <p:txBody>
          <a:bodyPr/>
          <a:lstStyle/>
          <a:p>
            <a:fld id="{904B25C8-6AF7-4C4E-91C6-FAE15A9BA19A}" type="slidenum">
              <a:rPr lang="hr-HR" smtClean="0"/>
              <a:t>27</a:t>
            </a:fld>
            <a:endParaRPr lang="hr-HR"/>
          </a:p>
        </p:txBody>
      </p:sp>
    </p:spTree>
    <p:extLst>
      <p:ext uri="{BB962C8B-B14F-4D97-AF65-F5344CB8AC3E}">
        <p14:creationId xmlns:p14="http://schemas.microsoft.com/office/powerpoint/2010/main" val="113258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F556EB13-482B-A997-EF32-EEB8CD7AE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08" y="0"/>
            <a:ext cx="5129784" cy="6858000"/>
          </a:xfrm>
          <a:prstGeom prst="rect">
            <a:avLst/>
          </a:prstGeom>
        </p:spPr>
      </p:pic>
      <p:sp>
        <p:nvSpPr>
          <p:cNvPr id="4" name="Rezervirano mjesto broja slajda 3">
            <a:extLst>
              <a:ext uri="{FF2B5EF4-FFF2-40B4-BE49-F238E27FC236}">
                <a16:creationId xmlns:a16="http://schemas.microsoft.com/office/drawing/2014/main" id="{13F1FEC2-0FE7-5E85-C7D0-35C5E48F3BFB}"/>
              </a:ext>
            </a:extLst>
          </p:cNvPr>
          <p:cNvSpPr>
            <a:spLocks noGrp="1"/>
          </p:cNvSpPr>
          <p:nvPr>
            <p:ph type="sldNum" sz="quarter" idx="12"/>
          </p:nvPr>
        </p:nvSpPr>
        <p:spPr/>
        <p:txBody>
          <a:bodyPr/>
          <a:lstStyle/>
          <a:p>
            <a:fld id="{904B25C8-6AF7-4C4E-91C6-FAE15A9BA19A}" type="slidenum">
              <a:rPr lang="hr-HR" smtClean="0"/>
              <a:t>28</a:t>
            </a:fld>
            <a:endParaRPr lang="hr-HR"/>
          </a:p>
        </p:txBody>
      </p:sp>
    </p:spTree>
    <p:extLst>
      <p:ext uri="{BB962C8B-B14F-4D97-AF65-F5344CB8AC3E}">
        <p14:creationId xmlns:p14="http://schemas.microsoft.com/office/powerpoint/2010/main" val="38500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AA5A489-4360-E413-DF0D-0ED9ECA3D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362" y="0"/>
            <a:ext cx="7881276" cy="6858000"/>
          </a:xfrm>
          <a:prstGeom prst="rect">
            <a:avLst/>
          </a:prstGeom>
        </p:spPr>
      </p:pic>
      <p:sp>
        <p:nvSpPr>
          <p:cNvPr id="4" name="Rezervirano mjesto broja slajda 3">
            <a:extLst>
              <a:ext uri="{FF2B5EF4-FFF2-40B4-BE49-F238E27FC236}">
                <a16:creationId xmlns:a16="http://schemas.microsoft.com/office/drawing/2014/main" id="{91CF1B06-838D-3942-4777-1EFAFB862C9B}"/>
              </a:ext>
            </a:extLst>
          </p:cNvPr>
          <p:cNvSpPr>
            <a:spLocks noGrp="1"/>
          </p:cNvSpPr>
          <p:nvPr>
            <p:ph type="sldNum" sz="quarter" idx="12"/>
          </p:nvPr>
        </p:nvSpPr>
        <p:spPr/>
        <p:txBody>
          <a:bodyPr/>
          <a:lstStyle/>
          <a:p>
            <a:fld id="{904B25C8-6AF7-4C4E-91C6-FAE15A9BA19A}" type="slidenum">
              <a:rPr lang="hr-HR" smtClean="0"/>
              <a:t>29</a:t>
            </a:fld>
            <a:endParaRPr lang="hr-HR"/>
          </a:p>
        </p:txBody>
      </p:sp>
    </p:spTree>
    <p:extLst>
      <p:ext uri="{BB962C8B-B14F-4D97-AF65-F5344CB8AC3E}">
        <p14:creationId xmlns:p14="http://schemas.microsoft.com/office/powerpoint/2010/main" val="727618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FFE94E9-65BD-1A1F-B385-5AF048DD8328}"/>
              </a:ext>
            </a:extLst>
          </p:cNvPr>
          <p:cNvSpPr>
            <a:spLocks noGrp="1"/>
          </p:cNvSpPr>
          <p:nvPr>
            <p:ph type="ctrTitle"/>
          </p:nvPr>
        </p:nvSpPr>
        <p:spPr/>
        <p:txBody>
          <a:bodyPr>
            <a:normAutofit/>
          </a:bodyPr>
          <a:lstStyle/>
          <a:p>
            <a:r>
              <a:rPr lang="hr-HR" sz="2400" b="1" dirty="0"/>
              <a:t>Polazište: ciklus od 5 kraćih narativnih proznih tekstova </a:t>
            </a:r>
            <a:br>
              <a:rPr lang="hr-HR" sz="2400" b="1" dirty="0"/>
            </a:br>
            <a:r>
              <a:rPr lang="hr-HR" sz="2400" b="1" dirty="0"/>
              <a:t>u drugom dijelu zbirke </a:t>
            </a:r>
            <a:r>
              <a:rPr lang="hr-HR" sz="2400" b="1" i="1" dirty="0"/>
              <a:t>Zaštićene vrste </a:t>
            </a:r>
            <a:r>
              <a:rPr lang="hr-HR" sz="2400" b="1" dirty="0"/>
              <a:t>(MH, Zagreb, 2025)</a:t>
            </a:r>
            <a:br>
              <a:rPr lang="hr-HR" sz="2400" b="1" dirty="0"/>
            </a:br>
            <a:r>
              <a:rPr lang="hr-HR" sz="2400" b="1" dirty="0"/>
              <a:t>- priče su prethodno objavljene na natječaju Gradske knjižnice Trogir „Priča se (p)o gradu” u zbirkama pod istim naslovom </a:t>
            </a:r>
            <a:r>
              <a:rPr lang="hr-HR" sz="2400" b="1" i="1" dirty="0"/>
              <a:t>Priča se (p) gradu (zbirke IV., V. i VI.)</a:t>
            </a:r>
            <a:br>
              <a:rPr lang="hr-HR" sz="2400" dirty="0"/>
            </a:br>
            <a:endParaRPr lang="hr-HR" sz="2400" dirty="0"/>
          </a:p>
        </p:txBody>
      </p:sp>
      <p:sp>
        <p:nvSpPr>
          <p:cNvPr id="3" name="Podnaslov 2">
            <a:extLst>
              <a:ext uri="{FF2B5EF4-FFF2-40B4-BE49-F238E27FC236}">
                <a16:creationId xmlns:a16="http://schemas.microsoft.com/office/drawing/2014/main" id="{6D9A6F9C-0661-33F5-9633-8D6E2C1D5714}"/>
              </a:ext>
            </a:extLst>
          </p:cNvPr>
          <p:cNvSpPr>
            <a:spLocks noGrp="1"/>
          </p:cNvSpPr>
          <p:nvPr>
            <p:ph type="subTitle" idx="1"/>
          </p:nvPr>
        </p:nvSpPr>
        <p:spPr>
          <a:xfrm>
            <a:off x="1524000" y="3602038"/>
            <a:ext cx="9144000" cy="3092676"/>
          </a:xfrm>
        </p:spPr>
        <p:txBody>
          <a:bodyPr/>
          <a:lstStyle/>
          <a:p>
            <a:pPr marL="342900" indent="-342900">
              <a:buFontTx/>
              <a:buChar char="-"/>
            </a:pPr>
            <a:r>
              <a:rPr lang="hr-HR" dirty="0"/>
              <a:t>„Trogirska priča bezimene” (2015)</a:t>
            </a:r>
          </a:p>
          <a:p>
            <a:pPr marL="342900" indent="-342900">
              <a:buFontTx/>
              <a:buChar char="-"/>
            </a:pPr>
            <a:r>
              <a:rPr lang="hr-HR" dirty="0"/>
              <a:t>„Mili moj putniče iz Dalmacije” (2018), 1. nagrada na natječaju</a:t>
            </a:r>
          </a:p>
          <a:p>
            <a:pPr marL="342900" indent="-342900">
              <a:buFontTx/>
              <a:buChar char="-"/>
            </a:pPr>
            <a:r>
              <a:rPr lang="hr-HR" dirty="0"/>
              <a:t>„</a:t>
            </a:r>
            <a:r>
              <a:rPr lang="hr-HR" dirty="0" err="1"/>
              <a:t>Amaro</a:t>
            </a:r>
            <a:r>
              <a:rPr lang="hr-HR" dirty="0"/>
              <a:t> </a:t>
            </a:r>
            <a:r>
              <a:rPr lang="hr-HR"/>
              <a:t>&amp; dolce</a:t>
            </a:r>
            <a:r>
              <a:rPr lang="hr-HR" dirty="0"/>
              <a:t>” (2021)</a:t>
            </a:r>
          </a:p>
          <a:p>
            <a:r>
              <a:rPr lang="hr-HR" dirty="0"/>
              <a:t>Ovim pričama dodane su u ciklusu u knjizi </a:t>
            </a:r>
            <a:r>
              <a:rPr lang="hr-HR" i="1" dirty="0"/>
              <a:t>Zaštićene vrste </a:t>
            </a:r>
            <a:r>
              <a:rPr lang="hr-HR" dirty="0"/>
              <a:t>iduće priče:</a:t>
            </a:r>
          </a:p>
          <a:p>
            <a:pPr marL="342900" indent="-342900">
              <a:buFontTx/>
              <a:buChar char="-"/>
            </a:pPr>
            <a:r>
              <a:rPr lang="hr-HR" dirty="0"/>
              <a:t>„Jedno od uništenih pisama upućenih bezimenoj”</a:t>
            </a:r>
          </a:p>
          <a:p>
            <a:pPr marL="342900" indent="-342900">
              <a:buFontTx/>
              <a:buChar char="-"/>
            </a:pPr>
            <a:r>
              <a:rPr lang="hr-HR" dirty="0"/>
              <a:t>„Opsjednutost prozorskim staklima ili </a:t>
            </a:r>
            <a:r>
              <a:rPr lang="hr-HR" i="1" dirty="0" err="1"/>
              <a:t>Joie</a:t>
            </a:r>
            <a:r>
              <a:rPr lang="hr-HR" i="1" dirty="0"/>
              <a:t> de </a:t>
            </a:r>
            <a:r>
              <a:rPr lang="hr-HR" i="1" dirty="0" err="1"/>
              <a:t>vivre</a:t>
            </a:r>
            <a:r>
              <a:rPr lang="hr-HR" dirty="0"/>
              <a:t>” (završna priča)</a:t>
            </a:r>
          </a:p>
        </p:txBody>
      </p:sp>
    </p:spTree>
    <p:extLst>
      <p:ext uri="{BB962C8B-B14F-4D97-AF65-F5344CB8AC3E}">
        <p14:creationId xmlns:p14="http://schemas.microsoft.com/office/powerpoint/2010/main" val="3083455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2A77B0F-B51C-A4DA-842E-3FDFC4DD7D2C}"/>
              </a:ext>
            </a:extLst>
          </p:cNvPr>
          <p:cNvSpPr>
            <a:spLocks noGrp="1"/>
          </p:cNvSpPr>
          <p:nvPr>
            <p:ph type="title"/>
          </p:nvPr>
        </p:nvSpPr>
        <p:spPr/>
        <p:txBody>
          <a:bodyPr/>
          <a:lstStyle/>
          <a:p>
            <a:r>
              <a:rPr lang="hr-HR" dirty="0"/>
              <a:t>Poetičke sastavnice</a:t>
            </a:r>
          </a:p>
        </p:txBody>
      </p:sp>
      <p:sp>
        <p:nvSpPr>
          <p:cNvPr id="3" name="Rezervirano mjesto sadržaja 2">
            <a:extLst>
              <a:ext uri="{FF2B5EF4-FFF2-40B4-BE49-F238E27FC236}">
                <a16:creationId xmlns:a16="http://schemas.microsoft.com/office/drawing/2014/main" id="{33098ACC-B317-38BC-500A-87CE035A0DF4}"/>
              </a:ext>
            </a:extLst>
          </p:cNvPr>
          <p:cNvSpPr>
            <a:spLocks noGrp="1"/>
          </p:cNvSpPr>
          <p:nvPr>
            <p:ph sz="half" idx="1"/>
          </p:nvPr>
        </p:nvSpPr>
        <p:spPr/>
        <p:txBody>
          <a:bodyPr>
            <a:normAutofit fontScale="32500" lnSpcReduction="20000"/>
          </a:bodyPr>
          <a:lstStyle/>
          <a:p>
            <a:pPr marL="0" indent="0">
              <a:buNone/>
            </a:pPr>
            <a:endParaRPr lang="hr-HR" dirty="0"/>
          </a:p>
          <a:p>
            <a:r>
              <a:rPr lang="hr-HR" sz="5000" dirty="0">
                <a:latin typeface="Arial" panose="020B0604020202020204" pitchFamily="34" charset="0"/>
                <a:cs typeface="Arial" panose="020B0604020202020204" pitchFamily="34" charset="0"/>
              </a:rPr>
              <a:t>Ovdje je važno istaknuti podnaslov ciklusa – „</a:t>
            </a:r>
            <a:r>
              <a:rPr lang="hr-HR" sz="5000" dirty="0">
                <a:solidFill>
                  <a:srgbClr val="7030A0"/>
                </a:solidFill>
                <a:latin typeface="Arial" panose="020B0604020202020204" pitchFamily="34" charset="0"/>
                <a:cs typeface="Arial" panose="020B0604020202020204" pitchFamily="34" charset="0"/>
              </a:rPr>
              <a:t>kostimirani </a:t>
            </a:r>
            <a:r>
              <a:rPr lang="hr-HR" sz="5000" dirty="0" err="1">
                <a:solidFill>
                  <a:srgbClr val="7030A0"/>
                </a:solidFill>
                <a:latin typeface="Arial" panose="020B0604020202020204" pitchFamily="34" charset="0"/>
                <a:cs typeface="Arial" panose="020B0604020202020204" pitchFamily="34" charset="0"/>
              </a:rPr>
              <a:t>pastiš</a:t>
            </a:r>
            <a:r>
              <a:rPr lang="hr-HR" sz="5000" dirty="0">
                <a:solidFill>
                  <a:srgbClr val="7030A0"/>
                </a:solidFill>
                <a:latin typeface="Arial" panose="020B0604020202020204" pitchFamily="34" charset="0"/>
                <a:cs typeface="Arial" panose="020B0604020202020204" pitchFamily="34" charset="0"/>
              </a:rPr>
              <a:t>” </a:t>
            </a:r>
            <a:r>
              <a:rPr lang="hr-HR" sz="5000" dirty="0">
                <a:latin typeface="Arial" panose="020B0604020202020204" pitchFamily="34" charset="0"/>
                <a:cs typeface="Arial" panose="020B0604020202020204" pitchFamily="34" charset="0"/>
              </a:rPr>
              <a:t>od kojega kreću i poetičke i jezične i </a:t>
            </a:r>
            <a:r>
              <a:rPr lang="hr-HR" sz="5000" dirty="0" err="1">
                <a:latin typeface="Arial" panose="020B0604020202020204" pitchFamily="34" charset="0"/>
                <a:cs typeface="Arial" panose="020B0604020202020204" pitchFamily="34" charset="0"/>
              </a:rPr>
              <a:t>stilkse</a:t>
            </a:r>
            <a:r>
              <a:rPr lang="hr-HR" sz="5000" dirty="0">
                <a:latin typeface="Arial" panose="020B0604020202020204" pitchFamily="34" charset="0"/>
                <a:cs typeface="Arial" panose="020B0604020202020204" pitchFamily="34" charset="0"/>
              </a:rPr>
              <a:t> mogućnosti , reference i aluzije.</a:t>
            </a:r>
          </a:p>
          <a:p>
            <a:r>
              <a:rPr lang="hr-HR" sz="5000" dirty="0">
                <a:latin typeface="Arial" panose="020B0604020202020204" pitchFamily="34" charset="0"/>
                <a:cs typeface="Arial" panose="020B0604020202020204" pitchFamily="34" charset="0"/>
              </a:rPr>
              <a:t>U čitavoj zbirci </a:t>
            </a:r>
            <a:r>
              <a:rPr lang="hr-HR" sz="5000" i="1" dirty="0">
                <a:latin typeface="Arial" panose="020B0604020202020204" pitchFamily="34" charset="0"/>
                <a:cs typeface="Arial" panose="020B0604020202020204" pitchFamily="34" charset="0"/>
              </a:rPr>
              <a:t>Zaštićene vrste </a:t>
            </a:r>
            <a:r>
              <a:rPr lang="hr-HR" sz="5000" dirty="0">
                <a:latin typeface="Arial" panose="020B0604020202020204" pitchFamily="34" charset="0"/>
                <a:cs typeface="Arial" panose="020B0604020202020204" pitchFamily="34" charset="0"/>
              </a:rPr>
              <a:t>kao autorica nastojala sam svaki tekst podrediti i žanrovski i jezično pa i stilski okviru nekog stvarnog ili izmišljenog  zadanoga žanra (npr. SMS-priča, božićna priča, groteskna priča itd.).</a:t>
            </a:r>
          </a:p>
          <a:p>
            <a:r>
              <a:rPr lang="hr-HR" sz="5000" dirty="0">
                <a:latin typeface="Arial" panose="020B0604020202020204" pitchFamily="34" charset="0"/>
                <a:cs typeface="Arial" panose="020B0604020202020204" pitchFamily="34" charset="0"/>
              </a:rPr>
              <a:t>Ovaj ciklus od pet priča „Trogirska priča o bezimenoj”  gradi se na činjenici o postojanju ruskoga teksta u prozi i stihu, tragedije  „Trogirski vojvoda” iz 1881. </a:t>
            </a:r>
          </a:p>
          <a:p>
            <a:r>
              <a:rPr lang="hr-HR" sz="5000" dirty="0">
                <a:solidFill>
                  <a:srgbClr val="7030A0"/>
                </a:solidFill>
                <a:latin typeface="Arial" panose="020B0604020202020204" pitchFamily="34" charset="0"/>
                <a:cs typeface="Arial" panose="020B0604020202020204" pitchFamily="34" charset="0"/>
              </a:rPr>
              <a:t>Važna napomena: ciklus je smješten u kontekst zbirke priča </a:t>
            </a:r>
            <a:r>
              <a:rPr lang="hr-HR" sz="5000" i="1" dirty="0">
                <a:solidFill>
                  <a:srgbClr val="7030A0"/>
                </a:solidFill>
                <a:latin typeface="Arial" panose="020B0604020202020204" pitchFamily="34" charset="0"/>
                <a:cs typeface="Arial" panose="020B0604020202020204" pitchFamily="34" charset="0"/>
              </a:rPr>
              <a:t>Zaštićene vrste </a:t>
            </a:r>
            <a:r>
              <a:rPr lang="hr-HR" sz="5000" dirty="0">
                <a:solidFill>
                  <a:srgbClr val="7030A0"/>
                </a:solidFill>
                <a:latin typeface="Arial" panose="020B0604020202020204" pitchFamily="34" charset="0"/>
                <a:cs typeface="Arial" panose="020B0604020202020204" pitchFamily="34" charset="0"/>
              </a:rPr>
              <a:t>koji tematski objedinjuje kraće prozne tekstove s temom likova preuzetih iz stvarnoga života koji su </a:t>
            </a:r>
            <a:r>
              <a:rPr lang="hr-HR" sz="5000" dirty="0" err="1">
                <a:solidFill>
                  <a:srgbClr val="7030A0"/>
                </a:solidFill>
                <a:latin typeface="Arial" panose="020B0604020202020204" pitchFamily="34" charset="0"/>
                <a:cs typeface="Arial" panose="020B0604020202020204" pitchFamily="34" charset="0"/>
              </a:rPr>
              <a:t>obremenjeni</a:t>
            </a:r>
            <a:r>
              <a:rPr lang="hr-HR" sz="5000" dirty="0">
                <a:solidFill>
                  <a:srgbClr val="7030A0"/>
                </a:solidFill>
                <a:latin typeface="Arial" panose="020B0604020202020204" pitchFamily="34" charset="0"/>
                <a:cs typeface="Arial" panose="020B0604020202020204" pitchFamily="34" charset="0"/>
              </a:rPr>
              <a:t> egzistencijalnim, financijskim, emotivnim, profesionalnim i drugim tegobama i nedaćama a koji u svakodnevnom životu kao takvi ili nisu zamijećeni ili su posve marginalizirani.</a:t>
            </a:r>
          </a:p>
        </p:txBody>
      </p:sp>
      <p:sp>
        <p:nvSpPr>
          <p:cNvPr id="4" name="Rezervirano mjesto sadržaja 3">
            <a:extLst>
              <a:ext uri="{FF2B5EF4-FFF2-40B4-BE49-F238E27FC236}">
                <a16:creationId xmlns:a16="http://schemas.microsoft.com/office/drawing/2014/main" id="{1E94B89C-0EF3-548E-E68A-36B3601E0EE6}"/>
              </a:ext>
            </a:extLst>
          </p:cNvPr>
          <p:cNvSpPr>
            <a:spLocks noGrp="1"/>
          </p:cNvSpPr>
          <p:nvPr>
            <p:ph sz="half" idx="2"/>
          </p:nvPr>
        </p:nvSpPr>
        <p:spPr>
          <a:xfrm>
            <a:off x="6172200" y="1825625"/>
            <a:ext cx="5181600" cy="4667250"/>
          </a:xfrm>
        </p:spPr>
        <p:txBody>
          <a:bodyPr>
            <a:normAutofit fontScale="32500" lnSpcReduction="20000"/>
          </a:bodyPr>
          <a:lstStyle/>
          <a:p>
            <a:endParaRPr lang="hr-HR" dirty="0"/>
          </a:p>
          <a:p>
            <a:r>
              <a:rPr lang="hr-HR" sz="3600" dirty="0" err="1">
                <a:latin typeface="Arial" panose="020B0604020202020204" pitchFamily="34" charset="0"/>
                <a:cs typeface="Arial" panose="020B0604020202020204" pitchFamily="34" charset="0"/>
              </a:rPr>
              <a:t>Averkijevljev</a:t>
            </a:r>
            <a:r>
              <a:rPr lang="hr-HR" sz="3600" dirty="0">
                <a:latin typeface="Arial" panose="020B0604020202020204" pitchFamily="34" charset="0"/>
                <a:cs typeface="Arial" panose="020B0604020202020204" pitchFamily="34" charset="0"/>
              </a:rPr>
              <a:t>  tekst samo je tehničko polazište i temelj za stvaranje priče iz „Trogirske priče o bezimenoj” kao jednog od likova u galeriji „zaštićenih” ili „nezaštićenih vrsta”</a:t>
            </a:r>
          </a:p>
          <a:p>
            <a:r>
              <a:rPr lang="hr-HR" sz="3600" dirty="0">
                <a:solidFill>
                  <a:srgbClr val="7030A0"/>
                </a:solidFill>
                <a:latin typeface="Arial" panose="020B0604020202020204" pitchFamily="34" charset="0"/>
                <a:cs typeface="Arial" panose="020B0604020202020204" pitchFamily="34" charset="0"/>
              </a:rPr>
              <a:t>To je zapravo tematska osnova čitavoga ciklusa.</a:t>
            </a:r>
          </a:p>
          <a:p>
            <a:r>
              <a:rPr lang="hr-HR" sz="3600" dirty="0">
                <a:latin typeface="Arial" panose="020B0604020202020204" pitchFamily="34" charset="0"/>
                <a:cs typeface="Arial" panose="020B0604020202020204" pitchFamily="34" charset="0"/>
              </a:rPr>
              <a:t>„</a:t>
            </a:r>
            <a:r>
              <a:rPr lang="hr-HR" sz="3600" dirty="0">
                <a:solidFill>
                  <a:srgbClr val="C00000"/>
                </a:solidFill>
                <a:latin typeface="Arial" panose="020B0604020202020204" pitchFamily="34" charset="0"/>
                <a:cs typeface="Arial" panose="020B0604020202020204" pitchFamily="34" charset="0"/>
              </a:rPr>
              <a:t>Trogirska priča o bezimenoj” proizvod je fikcije i mašte</a:t>
            </a:r>
          </a:p>
          <a:p>
            <a:r>
              <a:rPr lang="hr-HR" sz="3600" dirty="0">
                <a:latin typeface="Arial" panose="020B0604020202020204" pitchFamily="34" charset="0"/>
                <a:cs typeface="Arial" panose="020B0604020202020204" pitchFamily="34" charset="0"/>
              </a:rPr>
              <a:t>Autorica stvara priču o odnosu Dmitrija V. </a:t>
            </a:r>
            <a:r>
              <a:rPr lang="hr-HR" sz="3600" dirty="0" err="1">
                <a:latin typeface="Arial" panose="020B0604020202020204" pitchFamily="34" charset="0"/>
                <a:cs typeface="Arial" panose="020B0604020202020204" pitchFamily="34" charset="0"/>
              </a:rPr>
              <a:t>Averkijeva</a:t>
            </a:r>
            <a:r>
              <a:rPr lang="hr-HR" sz="3600" dirty="0">
                <a:latin typeface="Arial" panose="020B0604020202020204" pitchFamily="34" charset="0"/>
                <a:cs typeface="Arial" panose="020B0604020202020204" pitchFamily="34" charset="0"/>
              </a:rPr>
              <a:t> i njegove žene, potom udovice koju čitatelji upoznajemo kao „bezimenu”; ona nakon smrti progovara o vlastitoj sudbini i odnosu prema mužu u kojemu je nerijetko bila – unatoč zaslugama u pisanju njegovih tekstova – zapostavljena i u sjeni svoga slavnog muža</a:t>
            </a:r>
          </a:p>
          <a:p>
            <a:r>
              <a:rPr lang="hr-HR" sz="3600" dirty="0">
                <a:latin typeface="Arial" panose="020B0604020202020204" pitchFamily="34" charset="0"/>
                <a:cs typeface="Arial" panose="020B0604020202020204" pitchFamily="34" charset="0"/>
              </a:rPr>
              <a:t>S obzirom na vrijeme radnje nude se različite poetičke asocijacije, konotacije i aluzije na književnost te položaj žene u onodobnom razdoblju prelaska XIX. u XX. st.</a:t>
            </a:r>
          </a:p>
          <a:p>
            <a:r>
              <a:rPr lang="hr-HR" sz="3600" dirty="0">
                <a:latin typeface="Arial" panose="020B0604020202020204" pitchFamily="34" charset="0"/>
                <a:cs typeface="Arial" panose="020B0604020202020204" pitchFamily="34" charset="0"/>
              </a:rPr>
              <a:t>Gradi i se i odnos dviju kultura: ruske, kao od Trogira udaljene, „kontinentalne”, daleke, posve drukčije kulture, i na drugoj strani Trogira kao lokaliteta tipičnog za onodobnu hrvatsku, ali i  mediteransku, dalmatinsku, „neizbrušenu” kulturu koja je rasla pod utjecajem  prekomorske, talijanske.</a:t>
            </a:r>
          </a:p>
          <a:p>
            <a:endParaRPr lang="hr-HR" dirty="0"/>
          </a:p>
        </p:txBody>
      </p:sp>
      <p:sp>
        <p:nvSpPr>
          <p:cNvPr id="5" name="Rezervirano mjesto broja slajda 4">
            <a:extLst>
              <a:ext uri="{FF2B5EF4-FFF2-40B4-BE49-F238E27FC236}">
                <a16:creationId xmlns:a16="http://schemas.microsoft.com/office/drawing/2014/main" id="{43D4D66C-7A5F-C162-E6EC-01EACB811FDC}"/>
              </a:ext>
            </a:extLst>
          </p:cNvPr>
          <p:cNvSpPr>
            <a:spLocks noGrp="1"/>
          </p:cNvSpPr>
          <p:nvPr>
            <p:ph type="sldNum" sz="quarter" idx="12"/>
          </p:nvPr>
        </p:nvSpPr>
        <p:spPr/>
        <p:txBody>
          <a:bodyPr/>
          <a:lstStyle/>
          <a:p>
            <a:fld id="{904B25C8-6AF7-4C4E-91C6-FAE15A9BA19A}" type="slidenum">
              <a:rPr lang="hr-HR" smtClean="0"/>
              <a:t>30</a:t>
            </a:fld>
            <a:endParaRPr lang="hr-HR"/>
          </a:p>
        </p:txBody>
      </p:sp>
    </p:spTree>
    <p:extLst>
      <p:ext uri="{BB962C8B-B14F-4D97-AF65-F5344CB8AC3E}">
        <p14:creationId xmlns:p14="http://schemas.microsoft.com/office/powerpoint/2010/main" val="73047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9A46104-EDAD-6708-70EC-4556BFA06EDE}"/>
              </a:ext>
            </a:extLst>
          </p:cNvPr>
          <p:cNvSpPr>
            <a:spLocks noGrp="1"/>
          </p:cNvSpPr>
          <p:nvPr>
            <p:ph type="ctrTitle"/>
          </p:nvPr>
        </p:nvSpPr>
        <p:spPr/>
        <p:txBody>
          <a:bodyPr>
            <a:normAutofit/>
          </a:bodyPr>
          <a:lstStyle/>
          <a:p>
            <a:r>
              <a:rPr lang="hr-HR" sz="2000" dirty="0">
                <a:latin typeface="Arial" panose="020B0604020202020204" pitchFamily="34" charset="0"/>
                <a:cs typeface="Arial" panose="020B0604020202020204" pitchFamily="34" charset="0"/>
              </a:rPr>
              <a:t>Trogir se međutim u ciklusu priča predstavlja kao možda „neizbrušeni dalmatinski biser”, ali bez sumnje središte renesansne arhitekture i kulture općenito, s velikim kulturološkim, ali neiskorištenim potencijalom</a:t>
            </a:r>
          </a:p>
        </p:txBody>
      </p:sp>
      <p:sp>
        <p:nvSpPr>
          <p:cNvPr id="3" name="Podnaslov 2">
            <a:extLst>
              <a:ext uri="{FF2B5EF4-FFF2-40B4-BE49-F238E27FC236}">
                <a16:creationId xmlns:a16="http://schemas.microsoft.com/office/drawing/2014/main" id="{45D96E2D-6E09-01D2-F586-4DE33810018A}"/>
              </a:ext>
            </a:extLst>
          </p:cNvPr>
          <p:cNvSpPr>
            <a:spLocks noGrp="1"/>
          </p:cNvSpPr>
          <p:nvPr>
            <p:ph type="subTitle" idx="1"/>
          </p:nvPr>
        </p:nvSpPr>
        <p:spPr/>
        <p:txBody>
          <a:bodyPr>
            <a:normAutofit fontScale="92500" lnSpcReduction="20000"/>
          </a:bodyPr>
          <a:lstStyle/>
          <a:p>
            <a:r>
              <a:rPr lang="hr-HR" dirty="0"/>
              <a:t>Upravo taj </a:t>
            </a:r>
            <a:r>
              <a:rPr lang="hr-HR" i="1" dirty="0" err="1">
                <a:solidFill>
                  <a:srgbClr val="C00000"/>
                </a:solidFill>
              </a:rPr>
              <a:t>momentum</a:t>
            </a:r>
            <a:r>
              <a:rPr lang="hr-HR" dirty="0">
                <a:solidFill>
                  <a:srgbClr val="C00000"/>
                </a:solidFill>
              </a:rPr>
              <a:t> renesansnoga potencijala </a:t>
            </a:r>
            <a:r>
              <a:rPr lang="hr-HR" dirty="0"/>
              <a:t>i estetske ljepote trogirskoga ambijenta, recimo tako, „kamena, mora i dalmatinske pjesme” uokviruje i naglašava gotovo „jalovu” sudbinu i neostvarene sentimentalne i stvaralačke mogućnosti fiktivne </a:t>
            </a:r>
            <a:r>
              <a:rPr lang="hr-HR" dirty="0" err="1"/>
              <a:t>Averkijevljeve</a:t>
            </a:r>
            <a:r>
              <a:rPr lang="hr-HR" dirty="0"/>
              <a:t> udovice, koja je za života svoga muža zapravo imala stalnu ulogu biti njegova „desna ruka”, doduše  - u kreativnom smislu – nevidljiva i „bezimena”.</a:t>
            </a:r>
          </a:p>
        </p:txBody>
      </p:sp>
    </p:spTree>
    <p:extLst>
      <p:ext uri="{BB962C8B-B14F-4D97-AF65-F5344CB8AC3E}">
        <p14:creationId xmlns:p14="http://schemas.microsoft.com/office/powerpoint/2010/main" val="2024225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5DA973-FBDD-3BB9-F7BA-2721ADE2D582}"/>
              </a:ext>
            </a:extLst>
          </p:cNvPr>
          <p:cNvSpPr>
            <a:spLocks noGrp="1"/>
          </p:cNvSpPr>
          <p:nvPr>
            <p:ph type="ctrTitle"/>
          </p:nvPr>
        </p:nvSpPr>
        <p:spPr/>
        <p:txBody>
          <a:bodyPr>
            <a:normAutofit/>
          </a:bodyPr>
          <a:lstStyle/>
          <a:p>
            <a:r>
              <a:rPr lang="hr-HR" sz="2400" dirty="0">
                <a:latin typeface="Arial" panose="020B0604020202020204" pitchFamily="34" charset="0"/>
                <a:cs typeface="Arial" panose="020B0604020202020204" pitchFamily="34" charset="0"/>
              </a:rPr>
              <a:t>Bezimenu, tj. njezin grobni humak više puta posjećuje neznanac iz Dalmacije (u četiri dijela ciklusa – prvom, drugom, četvrtom i petom -  prikazani su ti posjeti), dapače iz Trogira, pa se u tim situacijama gradi monolog koji bezimena „izgovara” svom posjetitelju</a:t>
            </a:r>
          </a:p>
        </p:txBody>
      </p:sp>
      <p:sp>
        <p:nvSpPr>
          <p:cNvPr id="3" name="Podnaslov 2">
            <a:extLst>
              <a:ext uri="{FF2B5EF4-FFF2-40B4-BE49-F238E27FC236}">
                <a16:creationId xmlns:a16="http://schemas.microsoft.com/office/drawing/2014/main" id="{3754D81B-E5A9-A1D6-9A0E-A8A0FB55B038}"/>
              </a:ext>
            </a:extLst>
          </p:cNvPr>
          <p:cNvSpPr>
            <a:spLocks noGrp="1"/>
          </p:cNvSpPr>
          <p:nvPr>
            <p:ph type="subTitle" idx="1"/>
          </p:nvPr>
        </p:nvSpPr>
        <p:spPr>
          <a:xfrm>
            <a:off x="1524000" y="4548248"/>
            <a:ext cx="9144000" cy="709551"/>
          </a:xfrm>
        </p:spPr>
        <p:txBody>
          <a:bodyPr/>
          <a:lstStyle/>
          <a:p>
            <a:endParaRPr lang="hr-HR" dirty="0"/>
          </a:p>
        </p:txBody>
      </p:sp>
    </p:spTree>
    <p:extLst>
      <p:ext uri="{BB962C8B-B14F-4D97-AF65-F5344CB8AC3E}">
        <p14:creationId xmlns:p14="http://schemas.microsoft.com/office/powerpoint/2010/main" val="2363685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4DC4951-AE1B-B093-3032-AA5B3E79ED22}"/>
              </a:ext>
            </a:extLst>
          </p:cNvPr>
          <p:cNvSpPr>
            <a:spLocks noGrp="1"/>
          </p:cNvSpPr>
          <p:nvPr>
            <p:ph type="title"/>
          </p:nvPr>
        </p:nvSpPr>
        <p:spPr/>
        <p:txBody>
          <a:bodyPr/>
          <a:lstStyle/>
          <a:p>
            <a:r>
              <a:rPr lang="hr-HR" dirty="0"/>
              <a:t>…Poetičke sastavnice</a:t>
            </a:r>
          </a:p>
        </p:txBody>
      </p:sp>
      <p:sp>
        <p:nvSpPr>
          <p:cNvPr id="3" name="Rezervirano mjesto sadržaja 2">
            <a:extLst>
              <a:ext uri="{FF2B5EF4-FFF2-40B4-BE49-F238E27FC236}">
                <a16:creationId xmlns:a16="http://schemas.microsoft.com/office/drawing/2014/main" id="{3A272448-E7F1-C821-5F82-5DF5519DA15A}"/>
              </a:ext>
            </a:extLst>
          </p:cNvPr>
          <p:cNvSpPr>
            <a:spLocks noGrp="1"/>
          </p:cNvSpPr>
          <p:nvPr>
            <p:ph sz="half" idx="1"/>
          </p:nvPr>
        </p:nvSpPr>
        <p:spPr/>
        <p:txBody>
          <a:bodyPr>
            <a:normAutofit fontScale="92500" lnSpcReduction="20000"/>
          </a:bodyPr>
          <a:lstStyle/>
          <a:p>
            <a:r>
              <a:rPr lang="hr-HR" dirty="0"/>
              <a:t>Dakle, likovi su posve izmišljeni no njihov je korijen samo u činjenici o postojanju pisca </a:t>
            </a:r>
            <a:r>
              <a:rPr lang="hr-HR" dirty="0" err="1"/>
              <a:t>Averkijeva</a:t>
            </a:r>
            <a:r>
              <a:rPr lang="hr-HR" dirty="0"/>
              <a:t> na prijelazu XIX. u XX. st.</a:t>
            </a:r>
          </a:p>
          <a:p>
            <a:r>
              <a:rPr lang="hr-HR" dirty="0"/>
              <a:t>U razgovoru a zapravo monologu s došljakom iz Dalmacije, tj. Trogira, udovica gostu koji je došao posjetiti </a:t>
            </a:r>
            <a:r>
              <a:rPr lang="hr-HR" dirty="0" err="1"/>
              <a:t>Averkijevljev</a:t>
            </a:r>
            <a:r>
              <a:rPr lang="hr-HR" dirty="0"/>
              <a:t> grob (a na njezin nailazi slučajno) progovara iz „zagrobnoga svijeta”, onkraj groba; „govori” mu o svojoj sudbini.</a:t>
            </a:r>
          </a:p>
        </p:txBody>
      </p:sp>
      <p:sp>
        <p:nvSpPr>
          <p:cNvPr id="4" name="Rezervirano mjesto sadržaja 3">
            <a:extLst>
              <a:ext uri="{FF2B5EF4-FFF2-40B4-BE49-F238E27FC236}">
                <a16:creationId xmlns:a16="http://schemas.microsoft.com/office/drawing/2014/main" id="{7C1B400E-ABFE-597C-54BC-6970D655BF79}"/>
              </a:ext>
            </a:extLst>
          </p:cNvPr>
          <p:cNvSpPr>
            <a:spLocks noGrp="1"/>
          </p:cNvSpPr>
          <p:nvPr>
            <p:ph sz="half" idx="2"/>
          </p:nvPr>
        </p:nvSpPr>
        <p:spPr/>
        <p:txBody>
          <a:bodyPr>
            <a:normAutofit fontScale="92500" lnSpcReduction="20000"/>
          </a:bodyPr>
          <a:lstStyle/>
          <a:p>
            <a:r>
              <a:rPr lang="hr-HR" dirty="0"/>
              <a:t>U svojim „monolozima” „bezimena” se  često referira na sam grad Trogir koji je, kako priča, posjetila nakon muževe smrti.</a:t>
            </a:r>
          </a:p>
          <a:p>
            <a:r>
              <a:rPr lang="hr-HR" dirty="0"/>
              <a:t>Dapače, tamo je doživjela ljubav kakvu joj njezin muž nije pružio.</a:t>
            </a:r>
          </a:p>
          <a:p>
            <a:r>
              <a:rPr lang="hr-HR" dirty="0"/>
              <a:t>Na svom putovanju u Dalmaciju srela je i upoznala neke značajne osobe u hrvatskoj kulturi i umjetnosti onoga vremena, poput slikarice Slave Raškaj koja u pismu „bezimenoj” aludira na glasovite znance iz svijeta glazbe, slikarstva i pjesništva.</a:t>
            </a:r>
          </a:p>
        </p:txBody>
      </p:sp>
      <p:sp>
        <p:nvSpPr>
          <p:cNvPr id="5" name="Rezervirano mjesto broja slajda 4">
            <a:extLst>
              <a:ext uri="{FF2B5EF4-FFF2-40B4-BE49-F238E27FC236}">
                <a16:creationId xmlns:a16="http://schemas.microsoft.com/office/drawing/2014/main" id="{9E89F186-3FDB-B06A-22DB-C8592D4C0F77}"/>
              </a:ext>
            </a:extLst>
          </p:cNvPr>
          <p:cNvSpPr>
            <a:spLocks noGrp="1"/>
          </p:cNvSpPr>
          <p:nvPr>
            <p:ph type="sldNum" sz="quarter" idx="12"/>
          </p:nvPr>
        </p:nvSpPr>
        <p:spPr/>
        <p:txBody>
          <a:bodyPr/>
          <a:lstStyle/>
          <a:p>
            <a:fld id="{904B25C8-6AF7-4C4E-91C6-FAE15A9BA19A}" type="slidenum">
              <a:rPr lang="hr-HR" smtClean="0"/>
              <a:t>33</a:t>
            </a:fld>
            <a:endParaRPr lang="hr-HR"/>
          </a:p>
        </p:txBody>
      </p:sp>
    </p:spTree>
    <p:extLst>
      <p:ext uri="{BB962C8B-B14F-4D97-AF65-F5344CB8AC3E}">
        <p14:creationId xmlns:p14="http://schemas.microsoft.com/office/powerpoint/2010/main" val="912814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FA1CBC2-914D-AEAE-BF9C-E33CE3D731FE}"/>
              </a:ext>
            </a:extLst>
          </p:cNvPr>
          <p:cNvSpPr>
            <a:spLocks noGrp="1"/>
          </p:cNvSpPr>
          <p:nvPr>
            <p:ph type="title"/>
          </p:nvPr>
        </p:nvSpPr>
        <p:spPr/>
        <p:txBody>
          <a:bodyPr/>
          <a:lstStyle/>
          <a:p>
            <a:r>
              <a:rPr lang="hr-HR" dirty="0"/>
              <a:t>…Poetičke sastavnice</a:t>
            </a:r>
          </a:p>
        </p:txBody>
      </p:sp>
      <p:sp>
        <p:nvSpPr>
          <p:cNvPr id="3" name="Rezervirano mjesto sadržaja 2">
            <a:extLst>
              <a:ext uri="{FF2B5EF4-FFF2-40B4-BE49-F238E27FC236}">
                <a16:creationId xmlns:a16="http://schemas.microsoft.com/office/drawing/2014/main" id="{FF28DC22-E0DD-DC22-D3B0-E98E121CD511}"/>
              </a:ext>
            </a:extLst>
          </p:cNvPr>
          <p:cNvSpPr>
            <a:spLocks noGrp="1"/>
          </p:cNvSpPr>
          <p:nvPr>
            <p:ph sz="half" idx="1"/>
          </p:nvPr>
        </p:nvSpPr>
        <p:spPr/>
        <p:txBody>
          <a:bodyPr>
            <a:normAutofit fontScale="92500"/>
          </a:bodyPr>
          <a:lstStyle/>
          <a:p>
            <a:r>
              <a:rPr lang="hr-HR" dirty="0"/>
              <a:t>„Jedno od uništenih pisama upućenih bezimenoj” – 4. priča u ciklusu koja je ishod toga zamišljenog susreta „bezimene” i Slave Raškaj-</a:t>
            </a:r>
          </a:p>
          <a:p>
            <a:r>
              <a:rPr lang="hr-HR" dirty="0"/>
              <a:t>Slava piše „bezimenoj” pismo u Sankt Peterburg, u grad u kojem će na jednoj izložbi biti izložene i njezine slike (povijesna činjenica)-</a:t>
            </a:r>
          </a:p>
          <a:p>
            <a:endParaRPr lang="hr-HR" dirty="0"/>
          </a:p>
        </p:txBody>
      </p:sp>
      <p:sp>
        <p:nvSpPr>
          <p:cNvPr id="4" name="Rezervirano mjesto sadržaja 3">
            <a:extLst>
              <a:ext uri="{FF2B5EF4-FFF2-40B4-BE49-F238E27FC236}">
                <a16:creationId xmlns:a16="http://schemas.microsoft.com/office/drawing/2014/main" id="{7EC2A947-B787-032E-7935-A094B2C3E05C}"/>
              </a:ext>
            </a:extLst>
          </p:cNvPr>
          <p:cNvSpPr>
            <a:spLocks noGrp="1"/>
          </p:cNvSpPr>
          <p:nvPr>
            <p:ph sz="half" idx="2"/>
          </p:nvPr>
        </p:nvSpPr>
        <p:spPr/>
        <p:txBody>
          <a:bodyPr>
            <a:normAutofit fontScale="92500"/>
          </a:bodyPr>
          <a:lstStyle/>
          <a:p>
            <a:r>
              <a:rPr lang="hr-HR" dirty="0"/>
              <a:t>To je pismo jedno od „uništenih” jer je Slavina majka navodno nakon slikaričine smrti uništila sva njezina pisma (povijesna činjenica).</a:t>
            </a:r>
          </a:p>
          <a:p>
            <a:r>
              <a:rPr lang="hr-HR" dirty="0"/>
              <a:t>Zacijelo se plašeći spominjanja  za ono doba moguće skandaloznih pojedinosti u </a:t>
            </a:r>
            <a:r>
              <a:rPr lang="hr-HR" dirty="0" err="1"/>
              <a:t>Slavinim</a:t>
            </a:r>
            <a:r>
              <a:rPr lang="hr-HR" dirty="0"/>
              <a:t> pismima a koje su mogle biti vezane za Slavinu navodnu ljubav i odnos prema slikaru i njezinom učitelju Beli Čikošu.</a:t>
            </a:r>
          </a:p>
        </p:txBody>
      </p:sp>
      <p:sp>
        <p:nvSpPr>
          <p:cNvPr id="5" name="Rezervirano mjesto broja slajda 4">
            <a:extLst>
              <a:ext uri="{FF2B5EF4-FFF2-40B4-BE49-F238E27FC236}">
                <a16:creationId xmlns:a16="http://schemas.microsoft.com/office/drawing/2014/main" id="{16AC446E-1111-7265-689B-214899E42E4E}"/>
              </a:ext>
            </a:extLst>
          </p:cNvPr>
          <p:cNvSpPr>
            <a:spLocks noGrp="1"/>
          </p:cNvSpPr>
          <p:nvPr>
            <p:ph type="sldNum" sz="quarter" idx="12"/>
          </p:nvPr>
        </p:nvSpPr>
        <p:spPr/>
        <p:txBody>
          <a:bodyPr/>
          <a:lstStyle/>
          <a:p>
            <a:fld id="{904B25C8-6AF7-4C4E-91C6-FAE15A9BA19A}" type="slidenum">
              <a:rPr lang="hr-HR" smtClean="0"/>
              <a:t>34</a:t>
            </a:fld>
            <a:endParaRPr lang="hr-HR"/>
          </a:p>
        </p:txBody>
      </p:sp>
    </p:spTree>
    <p:extLst>
      <p:ext uri="{BB962C8B-B14F-4D97-AF65-F5344CB8AC3E}">
        <p14:creationId xmlns:p14="http://schemas.microsoft.com/office/powerpoint/2010/main" val="1677615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49D035C-0A57-B30F-6E04-E5609DF2D2D8}"/>
              </a:ext>
            </a:extLst>
          </p:cNvPr>
          <p:cNvSpPr>
            <a:spLocks noGrp="1"/>
          </p:cNvSpPr>
          <p:nvPr>
            <p:ph type="title"/>
          </p:nvPr>
        </p:nvSpPr>
        <p:spPr/>
        <p:txBody>
          <a:bodyPr/>
          <a:lstStyle/>
          <a:p>
            <a:r>
              <a:rPr lang="hr-HR" dirty="0"/>
              <a:t>… i dalje poetičke sastavnice</a:t>
            </a:r>
          </a:p>
        </p:txBody>
      </p:sp>
      <p:sp>
        <p:nvSpPr>
          <p:cNvPr id="3" name="Rezervirano mjesto sadržaja 2">
            <a:extLst>
              <a:ext uri="{FF2B5EF4-FFF2-40B4-BE49-F238E27FC236}">
                <a16:creationId xmlns:a16="http://schemas.microsoft.com/office/drawing/2014/main" id="{EFAEF89D-AA80-9DC0-1B87-AC61F0D48320}"/>
              </a:ext>
            </a:extLst>
          </p:cNvPr>
          <p:cNvSpPr>
            <a:spLocks noGrp="1"/>
          </p:cNvSpPr>
          <p:nvPr>
            <p:ph sz="half" idx="1"/>
          </p:nvPr>
        </p:nvSpPr>
        <p:spPr/>
        <p:txBody>
          <a:bodyPr>
            <a:normAutofit fontScale="77500" lnSpcReduction="20000"/>
          </a:bodyPr>
          <a:lstStyle/>
          <a:p>
            <a:r>
              <a:rPr lang="hr-HR" dirty="0"/>
              <a:t>Gradeći ove priče unutar ciklusa  - kao autorica nastojim smjestiti diskurs u kontekst onoga što se u književnosti (i umjetnosti općenito) događalo u posljednjim desetljećima XIX. stoljeća; spominju se Dostojevski, Tolstoj, Čehov, Dora </a:t>
            </a:r>
            <a:r>
              <a:rPr lang="hr-HR" dirty="0" err="1"/>
              <a:t>Pejacsevich</a:t>
            </a:r>
            <a:r>
              <a:rPr lang="hr-HR" dirty="0"/>
              <a:t> (Pejačević), Ivana Brlić Mažuranić…</a:t>
            </a:r>
          </a:p>
          <a:p>
            <a:r>
              <a:rPr lang="hr-HR" dirty="0"/>
              <a:t>U hrvatskoj kulturi poznata spisateljica i autorica bajki temeljenih na narodnoj predaji Ivana Brlić Mažuranić, te  Vladimir </a:t>
            </a:r>
            <a:r>
              <a:rPr lang="hr-HR" dirty="0" err="1"/>
              <a:t>Vidrić</a:t>
            </a:r>
            <a:r>
              <a:rPr lang="hr-HR" dirty="0"/>
              <a:t> , impresionistički pjesnik, jedan od najistaknutijih pjesnika moderne, koji je preminuo u 34. godini života, u istoj ustanovi u kojoj je svoje zadnje godine provela Slava Raškaj.</a:t>
            </a:r>
          </a:p>
        </p:txBody>
      </p:sp>
      <p:sp>
        <p:nvSpPr>
          <p:cNvPr id="4" name="Rezervirano mjesto sadržaja 3">
            <a:extLst>
              <a:ext uri="{FF2B5EF4-FFF2-40B4-BE49-F238E27FC236}">
                <a16:creationId xmlns:a16="http://schemas.microsoft.com/office/drawing/2014/main" id="{0D354FAA-FCB4-994C-1CB2-85D6BD439601}"/>
              </a:ext>
            </a:extLst>
          </p:cNvPr>
          <p:cNvSpPr>
            <a:spLocks noGrp="1"/>
          </p:cNvSpPr>
          <p:nvPr>
            <p:ph sz="half" idx="2"/>
          </p:nvPr>
        </p:nvSpPr>
        <p:spPr/>
        <p:txBody>
          <a:bodyPr>
            <a:normAutofit fontScale="77500" lnSpcReduction="20000"/>
          </a:bodyPr>
          <a:lstStyle/>
          <a:p>
            <a:endParaRPr lang="hr-HR"/>
          </a:p>
        </p:txBody>
      </p:sp>
      <p:sp>
        <p:nvSpPr>
          <p:cNvPr id="5" name="Rezervirano mjesto broja slajda 4">
            <a:extLst>
              <a:ext uri="{FF2B5EF4-FFF2-40B4-BE49-F238E27FC236}">
                <a16:creationId xmlns:a16="http://schemas.microsoft.com/office/drawing/2014/main" id="{82B69464-14CF-02D4-6FBF-E94AAF196874}"/>
              </a:ext>
            </a:extLst>
          </p:cNvPr>
          <p:cNvSpPr>
            <a:spLocks noGrp="1"/>
          </p:cNvSpPr>
          <p:nvPr>
            <p:ph type="sldNum" sz="quarter" idx="12"/>
          </p:nvPr>
        </p:nvSpPr>
        <p:spPr/>
        <p:txBody>
          <a:bodyPr/>
          <a:lstStyle/>
          <a:p>
            <a:fld id="{904B25C8-6AF7-4C4E-91C6-FAE15A9BA19A}" type="slidenum">
              <a:rPr lang="hr-HR" smtClean="0"/>
              <a:t>35</a:t>
            </a:fld>
            <a:endParaRPr lang="hr-HR"/>
          </a:p>
        </p:txBody>
      </p:sp>
    </p:spTree>
    <p:extLst>
      <p:ext uri="{BB962C8B-B14F-4D97-AF65-F5344CB8AC3E}">
        <p14:creationId xmlns:p14="http://schemas.microsoft.com/office/powerpoint/2010/main" val="893972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778E38-E909-156A-37A0-60594B8FA125}"/>
              </a:ext>
            </a:extLst>
          </p:cNvPr>
          <p:cNvSpPr>
            <a:spLocks noGrp="1"/>
          </p:cNvSpPr>
          <p:nvPr>
            <p:ph type="title"/>
          </p:nvPr>
        </p:nvSpPr>
        <p:spPr/>
        <p:txBody>
          <a:bodyPr/>
          <a:lstStyle/>
          <a:p>
            <a:r>
              <a:rPr lang="hr-HR" dirty="0"/>
              <a:t>Jezična obilježja ciklusa „Trogirska priča o bezimenoj”</a:t>
            </a:r>
          </a:p>
        </p:txBody>
      </p:sp>
      <p:sp>
        <p:nvSpPr>
          <p:cNvPr id="3" name="Rezervirano mjesto sadržaja 2">
            <a:extLst>
              <a:ext uri="{FF2B5EF4-FFF2-40B4-BE49-F238E27FC236}">
                <a16:creationId xmlns:a16="http://schemas.microsoft.com/office/drawing/2014/main" id="{3BD68B4E-1D09-46E4-BCDF-B29E0E07B651}"/>
              </a:ext>
            </a:extLst>
          </p:cNvPr>
          <p:cNvSpPr>
            <a:spLocks noGrp="1"/>
          </p:cNvSpPr>
          <p:nvPr>
            <p:ph sz="half" idx="1"/>
          </p:nvPr>
        </p:nvSpPr>
        <p:spPr/>
        <p:txBody>
          <a:bodyPr>
            <a:normAutofit/>
          </a:bodyPr>
          <a:lstStyle/>
          <a:p>
            <a:r>
              <a:rPr lang="hr-HR" dirty="0"/>
              <a:t>U samom pisanju ovih priča koje imaju podnaslov „kostimirani </a:t>
            </a:r>
            <a:r>
              <a:rPr lang="hr-HR" dirty="0" err="1"/>
              <a:t>pastiš</a:t>
            </a:r>
            <a:r>
              <a:rPr lang="hr-HR" dirty="0"/>
              <a:t>” kao autorica koristim jezik kojim sam se nastojala </a:t>
            </a:r>
            <a:r>
              <a:rPr lang="hr-HR" dirty="0" err="1"/>
              <a:t>pribliožiti</a:t>
            </a:r>
            <a:r>
              <a:rPr lang="hr-HR" dirty="0"/>
              <a:t> – barem donekle – pisanju ili pripovijedanju onodobnih hrvatskih autora druge polovine XIX. st., od Šenoe naovamo.</a:t>
            </a:r>
          </a:p>
        </p:txBody>
      </p:sp>
      <p:sp>
        <p:nvSpPr>
          <p:cNvPr id="4" name="Rezervirano mjesto sadržaja 3">
            <a:extLst>
              <a:ext uri="{FF2B5EF4-FFF2-40B4-BE49-F238E27FC236}">
                <a16:creationId xmlns:a16="http://schemas.microsoft.com/office/drawing/2014/main" id="{CB3C2E23-7264-0E1F-34FE-CDEDFB71FAE3}"/>
              </a:ext>
            </a:extLst>
          </p:cNvPr>
          <p:cNvSpPr>
            <a:spLocks noGrp="1"/>
          </p:cNvSpPr>
          <p:nvPr>
            <p:ph sz="half" idx="2"/>
          </p:nvPr>
        </p:nvSpPr>
        <p:spPr/>
        <p:txBody>
          <a:bodyPr>
            <a:normAutofit/>
          </a:bodyPr>
          <a:lstStyle/>
          <a:p>
            <a:endParaRPr lang="hr-HR"/>
          </a:p>
        </p:txBody>
      </p:sp>
      <p:sp>
        <p:nvSpPr>
          <p:cNvPr id="5" name="Rezervirano mjesto broja slajda 4">
            <a:extLst>
              <a:ext uri="{FF2B5EF4-FFF2-40B4-BE49-F238E27FC236}">
                <a16:creationId xmlns:a16="http://schemas.microsoft.com/office/drawing/2014/main" id="{3B0172E1-D108-B401-E5F9-974DDD2771DE}"/>
              </a:ext>
            </a:extLst>
          </p:cNvPr>
          <p:cNvSpPr>
            <a:spLocks noGrp="1"/>
          </p:cNvSpPr>
          <p:nvPr>
            <p:ph type="sldNum" sz="quarter" idx="12"/>
          </p:nvPr>
        </p:nvSpPr>
        <p:spPr/>
        <p:txBody>
          <a:bodyPr/>
          <a:lstStyle/>
          <a:p>
            <a:fld id="{904B25C8-6AF7-4C4E-91C6-FAE15A9BA19A}" type="slidenum">
              <a:rPr lang="hr-HR" smtClean="0"/>
              <a:t>36</a:t>
            </a:fld>
            <a:endParaRPr lang="hr-HR"/>
          </a:p>
        </p:txBody>
      </p:sp>
    </p:spTree>
    <p:extLst>
      <p:ext uri="{BB962C8B-B14F-4D97-AF65-F5344CB8AC3E}">
        <p14:creationId xmlns:p14="http://schemas.microsoft.com/office/powerpoint/2010/main" val="3403345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B87BDE-9C66-DEE2-9E91-58A70C7A7603}"/>
              </a:ext>
            </a:extLst>
          </p:cNvPr>
          <p:cNvSpPr>
            <a:spLocks noGrp="1"/>
          </p:cNvSpPr>
          <p:nvPr>
            <p:ph type="title"/>
          </p:nvPr>
        </p:nvSpPr>
        <p:spPr/>
        <p:txBody>
          <a:bodyPr/>
          <a:lstStyle/>
          <a:p>
            <a:r>
              <a:rPr lang="hr-HR" dirty="0"/>
              <a:t>Stilska obilježja</a:t>
            </a:r>
          </a:p>
        </p:txBody>
      </p:sp>
      <p:sp>
        <p:nvSpPr>
          <p:cNvPr id="3" name="Rezervirano mjesto sadržaja 2">
            <a:extLst>
              <a:ext uri="{FF2B5EF4-FFF2-40B4-BE49-F238E27FC236}">
                <a16:creationId xmlns:a16="http://schemas.microsoft.com/office/drawing/2014/main" id="{EF782BED-D089-26CC-87A1-2C5B1531A854}"/>
              </a:ext>
            </a:extLst>
          </p:cNvPr>
          <p:cNvSpPr>
            <a:spLocks noGrp="1"/>
          </p:cNvSpPr>
          <p:nvPr>
            <p:ph sz="half" idx="1"/>
          </p:nvPr>
        </p:nvSpPr>
        <p:spPr/>
        <p:txBody>
          <a:bodyPr>
            <a:normAutofit fontScale="92500" lnSpcReduction="10000"/>
          </a:bodyPr>
          <a:lstStyle/>
          <a:p>
            <a:r>
              <a:rPr lang="hr-HR" dirty="0"/>
              <a:t>U stilskom smislu, željela sam kao autorica i da „bezimena” i da neki likovi imaju svoj „stil” kojim se odmiču od linije naracije pripovjedača; to sam posebno htjela postići u pismu Slave Raškaj (namjenjujući joj posve individualni izričaj); koja piše na hrvatskom jeziku, pomalo arhaičnom, što je zapravo rezultat hotimičnoga postupka (i iluzorno je vjerovati da bi to pismo „bezimena” mogla bez poteškoća razumjeti)</a:t>
            </a:r>
          </a:p>
          <a:p>
            <a:endParaRPr lang="hr-HR" dirty="0"/>
          </a:p>
        </p:txBody>
      </p:sp>
      <p:sp>
        <p:nvSpPr>
          <p:cNvPr id="4" name="Rezervirano mjesto sadržaja 3">
            <a:extLst>
              <a:ext uri="{FF2B5EF4-FFF2-40B4-BE49-F238E27FC236}">
                <a16:creationId xmlns:a16="http://schemas.microsoft.com/office/drawing/2014/main" id="{783504E2-A38C-F056-6C8A-2B0D41138418}"/>
              </a:ext>
            </a:extLst>
          </p:cNvPr>
          <p:cNvSpPr>
            <a:spLocks noGrp="1"/>
          </p:cNvSpPr>
          <p:nvPr>
            <p:ph sz="half" idx="2"/>
          </p:nvPr>
        </p:nvSpPr>
        <p:spPr/>
        <p:txBody>
          <a:bodyPr>
            <a:normAutofit fontScale="92500" lnSpcReduction="10000"/>
          </a:bodyPr>
          <a:lstStyle/>
          <a:p>
            <a:r>
              <a:rPr lang="hr-HR" dirty="0"/>
              <a:t>Sama „bezimena” u jednom monologu ili jednosmjernom razgovor s neznancem iz Trogira aludira na svoj neprimjereni stil koji od nje možda nije očekivao, jer je – s obzirom na njezino podrijetlo i stalešku pripadnost – primjerenije joj govoriti uzvišenim stilom:</a:t>
            </a:r>
          </a:p>
          <a:p>
            <a:endParaRPr lang="hr-HR" dirty="0"/>
          </a:p>
        </p:txBody>
      </p:sp>
      <p:sp>
        <p:nvSpPr>
          <p:cNvPr id="5" name="Rezervirano mjesto broja slajda 4">
            <a:extLst>
              <a:ext uri="{FF2B5EF4-FFF2-40B4-BE49-F238E27FC236}">
                <a16:creationId xmlns:a16="http://schemas.microsoft.com/office/drawing/2014/main" id="{93F8A3C6-E5D3-E9B1-3A57-DE8BD63AE027}"/>
              </a:ext>
            </a:extLst>
          </p:cNvPr>
          <p:cNvSpPr>
            <a:spLocks noGrp="1"/>
          </p:cNvSpPr>
          <p:nvPr>
            <p:ph type="sldNum" sz="quarter" idx="12"/>
          </p:nvPr>
        </p:nvSpPr>
        <p:spPr/>
        <p:txBody>
          <a:bodyPr/>
          <a:lstStyle/>
          <a:p>
            <a:fld id="{904B25C8-6AF7-4C4E-91C6-FAE15A9BA19A}" type="slidenum">
              <a:rPr lang="hr-HR" smtClean="0"/>
              <a:t>37</a:t>
            </a:fld>
            <a:endParaRPr lang="hr-HR"/>
          </a:p>
        </p:txBody>
      </p:sp>
    </p:spTree>
    <p:extLst>
      <p:ext uri="{BB962C8B-B14F-4D97-AF65-F5344CB8AC3E}">
        <p14:creationId xmlns:p14="http://schemas.microsoft.com/office/powerpoint/2010/main" val="1975334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FBCC04-E00F-DF56-9CF2-8F248E5E1172}"/>
              </a:ext>
            </a:extLst>
          </p:cNvPr>
          <p:cNvSpPr>
            <a:spLocks noGrp="1"/>
          </p:cNvSpPr>
          <p:nvPr>
            <p:ph type="ctrTitle"/>
          </p:nvPr>
        </p:nvSpPr>
        <p:spPr>
          <a:xfrm>
            <a:off x="950026" y="201881"/>
            <a:ext cx="9559637" cy="5985163"/>
          </a:xfrm>
        </p:spPr>
        <p:txBody>
          <a:bodyPr>
            <a:noAutofit/>
          </a:bodyPr>
          <a:lstStyle/>
          <a:p>
            <a:r>
              <a:rPr lang="hr-HR" sz="2400" dirty="0">
                <a:latin typeface="Arial" panose="020B0604020202020204" pitchFamily="34" charset="0"/>
                <a:cs typeface="Arial" panose="020B0604020202020204" pitchFamily="34" charset="0"/>
              </a:rPr>
              <a:t>CITAT IZ DRUGOG DIJELA CIKLUSA „OPETOVANI POSJET”:</a:t>
            </a:r>
            <a:br>
              <a:rPr lang="hr-HR" sz="2400"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„Ha, čudite se, možda i zgražate nad mojim izborom riječi, nad mojim oštrim, „niskim“ pripovjedačkim stilom, zar ne? Ne govori se tako, mislite vi, u visokim i školovanim krugovima iz doba Dostojevskoga, Tolstoja, Čehova… Ma dajte, molim vas! Zar mislite </a:t>
            </a:r>
            <a:br>
              <a:rPr lang="hr-HR" sz="2400"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da u to doba nije bilo vrijednih žena spisateljica u tom važnom društvu ruskih velikana umjetničke riječi? Bilo ih je, itekako. Ali gdje su bile? Negdje uz peć. U najboljem slučaju: zapisivale su umotvorine svojih muževa-pisaca. Ta čitave su njihove knjige znale ispisati! Pritom bi ispravljale riječi, stil svojih </a:t>
            </a:r>
            <a:r>
              <a:rPr lang="hr-HR" sz="2400" dirty="0" err="1">
                <a:latin typeface="Arial" panose="020B0604020202020204" pitchFamily="34" charset="0"/>
                <a:cs typeface="Arial" panose="020B0604020202020204" pitchFamily="34" charset="0"/>
              </a:rPr>
              <a:t>velevažnih</a:t>
            </a:r>
            <a:r>
              <a:rPr lang="hr-HR" sz="2400" dirty="0">
                <a:latin typeface="Arial" panose="020B0604020202020204" pitchFamily="34" charset="0"/>
                <a:cs typeface="Arial" panose="020B0604020202020204" pitchFamily="34" charset="0"/>
              </a:rPr>
              <a:t> supruga... No povijest kulture i književnosti nije im zahvalila na tom trudu i</a:t>
            </a:r>
            <a:br>
              <a:rPr lang="hr-HR" sz="2400" dirty="0">
                <a:latin typeface="Arial" panose="020B0604020202020204" pitchFamily="34" charset="0"/>
                <a:cs typeface="Arial" panose="020B0604020202020204" pitchFamily="34" charset="0"/>
              </a:rPr>
            </a:br>
            <a:r>
              <a:rPr lang="hr-HR" sz="2400" dirty="0">
                <a:latin typeface="Arial" panose="020B0604020202020204" pitchFamily="34" charset="0"/>
                <a:cs typeface="Arial" panose="020B0604020202020204" pitchFamily="34" charset="0"/>
              </a:rPr>
              <a:t> ulozi... A ako bi se našlo slobodnoga vremena, vezle su... goblene, gubitak vremena – ti gobleni, reprodukcija majstorskih slika pomoću konca na mrežastoj tkanini!). S vremena na vrijeme ubacile bi kakvu cjepanicu u vatru. /---/ „(str. 141-142)</a:t>
            </a:r>
            <a:endParaRPr lang="hr-HR" sz="2400" dirty="0"/>
          </a:p>
        </p:txBody>
      </p:sp>
      <p:sp>
        <p:nvSpPr>
          <p:cNvPr id="3" name="Podnaslov 2">
            <a:extLst>
              <a:ext uri="{FF2B5EF4-FFF2-40B4-BE49-F238E27FC236}">
                <a16:creationId xmlns:a16="http://schemas.microsoft.com/office/drawing/2014/main" id="{CF344F96-0CD1-79CF-3AAC-AE9F43FC8743}"/>
              </a:ext>
            </a:extLst>
          </p:cNvPr>
          <p:cNvSpPr>
            <a:spLocks noGrp="1"/>
          </p:cNvSpPr>
          <p:nvPr>
            <p:ph type="subTitle" idx="1"/>
          </p:nvPr>
        </p:nvSpPr>
        <p:spPr>
          <a:xfrm flipV="1">
            <a:off x="950026" y="6857999"/>
            <a:ext cx="9714016" cy="148442"/>
          </a:xfrm>
        </p:spPr>
        <p:txBody>
          <a:bodyPr>
            <a:normAutofit fontScale="25000" lnSpcReduction="20000"/>
          </a:bodyPr>
          <a:lstStyle/>
          <a:p>
            <a:endParaRPr lang="hr-HR" dirty="0"/>
          </a:p>
        </p:txBody>
      </p:sp>
    </p:spTree>
    <p:extLst>
      <p:ext uri="{BB962C8B-B14F-4D97-AF65-F5344CB8AC3E}">
        <p14:creationId xmlns:p14="http://schemas.microsoft.com/office/powerpoint/2010/main" val="3898446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CF906D-F6C3-1DA1-E752-6E04A7F4865A}"/>
              </a:ext>
            </a:extLst>
          </p:cNvPr>
          <p:cNvSpPr>
            <a:spLocks noGrp="1"/>
          </p:cNvSpPr>
          <p:nvPr>
            <p:ph type="title"/>
          </p:nvPr>
        </p:nvSpPr>
        <p:spPr>
          <a:xfrm>
            <a:off x="831850" y="768350"/>
            <a:ext cx="10515600" cy="3794125"/>
          </a:xfrm>
        </p:spPr>
        <p:txBody>
          <a:bodyPr>
            <a:noAutofit/>
          </a:bodyPr>
          <a:lstStyle/>
          <a:p>
            <a:r>
              <a:rPr lang="hr-HR" sz="2400" dirty="0">
                <a:latin typeface="Arial" panose="020B0604020202020204" pitchFamily="34" charset="0"/>
                <a:cs typeface="Arial" panose="020B0604020202020204" pitchFamily="34" charset="0"/>
              </a:rPr>
              <a:t>Zar mislite da u to doba nije bilo vrijednih žena spisateljica u tom važnom društvu ruskih velikana umjetničke riječi? Bilo ih je, itekako. Ali gdje su bile? Negdje uz peć. U najboljem slučaju: zapisivale su umotvorine svojih muževa-pisaca. Ta čitave su njihove knjige znale ispisati! Pritom bi ispravljale riječi, stil svojih </a:t>
            </a:r>
            <a:r>
              <a:rPr lang="hr-HR" sz="2400" dirty="0" err="1">
                <a:latin typeface="Arial" panose="020B0604020202020204" pitchFamily="34" charset="0"/>
                <a:cs typeface="Arial" panose="020B0604020202020204" pitchFamily="34" charset="0"/>
              </a:rPr>
              <a:t>velevažnih</a:t>
            </a:r>
            <a:r>
              <a:rPr lang="hr-HR" sz="2400" dirty="0">
                <a:latin typeface="Arial" panose="020B0604020202020204" pitchFamily="34" charset="0"/>
                <a:cs typeface="Arial" panose="020B0604020202020204" pitchFamily="34" charset="0"/>
              </a:rPr>
              <a:t> supruga... No povijest kulture i književnosti nije im zahvalila na tom trudu i ulozi... A ako bi se našlo slobodnoga vremena, vezle su... goblene, valjda (ja to nikad nisam činila, to mi je bila najbesmislenija rabota, gubitak vremena – ti gobleni, reprodukcija majstorskih slika pomoću konca na mrežastoj tkanini!). S vremena na vrijeme ubacile bi kakvu cjepanicu u vatru.  (str. 141-142)</a:t>
            </a:r>
          </a:p>
        </p:txBody>
      </p:sp>
      <p:sp>
        <p:nvSpPr>
          <p:cNvPr id="3" name="Rezervirano mjesto teksta 2">
            <a:extLst>
              <a:ext uri="{FF2B5EF4-FFF2-40B4-BE49-F238E27FC236}">
                <a16:creationId xmlns:a16="http://schemas.microsoft.com/office/drawing/2014/main" id="{7177F284-F8CD-779B-2FE0-4BFC6DDF3BE3}"/>
              </a:ext>
            </a:extLst>
          </p:cNvPr>
          <p:cNvSpPr>
            <a:spLocks noGrp="1"/>
          </p:cNvSpPr>
          <p:nvPr>
            <p:ph type="body" idx="1"/>
          </p:nvPr>
        </p:nvSpPr>
        <p:spPr>
          <a:xfrm>
            <a:off x="831850" y="5724525"/>
            <a:ext cx="10515600" cy="365125"/>
          </a:xfrm>
        </p:spPr>
        <p:txBody>
          <a:bodyPr>
            <a:normAutofit fontScale="92500" lnSpcReduction="20000"/>
          </a:bodyPr>
          <a:lstStyle/>
          <a:p>
            <a:endParaRPr lang="hr-HR" dirty="0"/>
          </a:p>
        </p:txBody>
      </p:sp>
      <p:sp>
        <p:nvSpPr>
          <p:cNvPr id="4" name="Rezervirano mjesto broja slajda 3">
            <a:extLst>
              <a:ext uri="{FF2B5EF4-FFF2-40B4-BE49-F238E27FC236}">
                <a16:creationId xmlns:a16="http://schemas.microsoft.com/office/drawing/2014/main" id="{F40A676E-5CB3-2106-23F7-3D6E3F04A79E}"/>
              </a:ext>
            </a:extLst>
          </p:cNvPr>
          <p:cNvSpPr>
            <a:spLocks noGrp="1"/>
          </p:cNvSpPr>
          <p:nvPr>
            <p:ph type="sldNum" sz="quarter" idx="12"/>
          </p:nvPr>
        </p:nvSpPr>
        <p:spPr/>
        <p:txBody>
          <a:bodyPr/>
          <a:lstStyle/>
          <a:p>
            <a:fld id="{904B25C8-6AF7-4C4E-91C6-FAE15A9BA19A}" type="slidenum">
              <a:rPr lang="hr-HR" smtClean="0"/>
              <a:t>39</a:t>
            </a:fld>
            <a:endParaRPr lang="hr-HR"/>
          </a:p>
        </p:txBody>
      </p:sp>
    </p:spTree>
    <p:extLst>
      <p:ext uri="{BB962C8B-B14F-4D97-AF65-F5344CB8AC3E}">
        <p14:creationId xmlns:p14="http://schemas.microsoft.com/office/powerpoint/2010/main" val="179537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E21817B7-CD02-683A-C979-50DCD6EB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15" y="113805"/>
            <a:ext cx="5305741" cy="6858000"/>
          </a:xfrm>
          <a:prstGeom prst="rect">
            <a:avLst/>
          </a:prstGeom>
        </p:spPr>
      </p:pic>
      <p:sp>
        <p:nvSpPr>
          <p:cNvPr id="2" name="Rezervirano mjesto broja slajda 1">
            <a:extLst>
              <a:ext uri="{FF2B5EF4-FFF2-40B4-BE49-F238E27FC236}">
                <a16:creationId xmlns:a16="http://schemas.microsoft.com/office/drawing/2014/main" id="{4071A402-BBC8-FDF0-1A94-4BD2EA20A156}"/>
              </a:ext>
            </a:extLst>
          </p:cNvPr>
          <p:cNvSpPr>
            <a:spLocks noGrp="1"/>
          </p:cNvSpPr>
          <p:nvPr>
            <p:ph type="sldNum" sz="quarter" idx="12"/>
          </p:nvPr>
        </p:nvSpPr>
        <p:spPr/>
        <p:txBody>
          <a:bodyPr/>
          <a:lstStyle/>
          <a:p>
            <a:fld id="{904B25C8-6AF7-4C4E-91C6-FAE15A9BA19A}" type="slidenum">
              <a:rPr lang="hr-HR" smtClean="0"/>
              <a:t>4</a:t>
            </a:fld>
            <a:endParaRPr lang="hr-HR"/>
          </a:p>
        </p:txBody>
      </p:sp>
    </p:spTree>
    <p:extLst>
      <p:ext uri="{BB962C8B-B14F-4D97-AF65-F5344CB8AC3E}">
        <p14:creationId xmlns:p14="http://schemas.microsoft.com/office/powerpoint/2010/main" val="292269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4D1C5A8-4177-2E95-D8F0-76DF0440E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08" y="0"/>
            <a:ext cx="5129784" cy="6858000"/>
          </a:xfrm>
          <a:prstGeom prst="rect">
            <a:avLst/>
          </a:prstGeom>
        </p:spPr>
      </p:pic>
      <p:sp>
        <p:nvSpPr>
          <p:cNvPr id="2" name="Rezervirano mjesto broja slajda 1">
            <a:extLst>
              <a:ext uri="{FF2B5EF4-FFF2-40B4-BE49-F238E27FC236}">
                <a16:creationId xmlns:a16="http://schemas.microsoft.com/office/drawing/2014/main" id="{27EFD2E8-6423-73B7-9CA0-A3BB3E6275C0}"/>
              </a:ext>
            </a:extLst>
          </p:cNvPr>
          <p:cNvSpPr>
            <a:spLocks noGrp="1"/>
          </p:cNvSpPr>
          <p:nvPr>
            <p:ph type="sldNum" sz="quarter" idx="12"/>
          </p:nvPr>
        </p:nvSpPr>
        <p:spPr/>
        <p:txBody>
          <a:bodyPr/>
          <a:lstStyle/>
          <a:p>
            <a:fld id="{904B25C8-6AF7-4C4E-91C6-FAE15A9BA19A}" type="slidenum">
              <a:rPr lang="hr-HR" smtClean="0"/>
              <a:t>5</a:t>
            </a:fld>
            <a:endParaRPr lang="hr-HR"/>
          </a:p>
        </p:txBody>
      </p:sp>
    </p:spTree>
    <p:extLst>
      <p:ext uri="{BB962C8B-B14F-4D97-AF65-F5344CB8AC3E}">
        <p14:creationId xmlns:p14="http://schemas.microsoft.com/office/powerpoint/2010/main" val="297261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23025CAC-57C4-CFE8-4A8E-C4AB4A4C0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093" y="0"/>
            <a:ext cx="4721814" cy="6858000"/>
          </a:xfrm>
          <a:prstGeom prst="rect">
            <a:avLst/>
          </a:prstGeom>
        </p:spPr>
      </p:pic>
      <p:sp>
        <p:nvSpPr>
          <p:cNvPr id="4" name="Rezervirano mjesto broja slajda 3">
            <a:extLst>
              <a:ext uri="{FF2B5EF4-FFF2-40B4-BE49-F238E27FC236}">
                <a16:creationId xmlns:a16="http://schemas.microsoft.com/office/drawing/2014/main" id="{4E4BF1F3-8E0C-E7DB-CBBE-F1327797098A}"/>
              </a:ext>
            </a:extLst>
          </p:cNvPr>
          <p:cNvSpPr>
            <a:spLocks noGrp="1"/>
          </p:cNvSpPr>
          <p:nvPr>
            <p:ph type="sldNum" sz="quarter" idx="12"/>
          </p:nvPr>
        </p:nvSpPr>
        <p:spPr/>
        <p:txBody>
          <a:bodyPr/>
          <a:lstStyle/>
          <a:p>
            <a:fld id="{904B25C8-6AF7-4C4E-91C6-FAE15A9BA19A}" type="slidenum">
              <a:rPr lang="hr-HR" smtClean="0"/>
              <a:t>6</a:t>
            </a:fld>
            <a:endParaRPr lang="hr-HR"/>
          </a:p>
        </p:txBody>
      </p:sp>
    </p:spTree>
    <p:extLst>
      <p:ext uri="{BB962C8B-B14F-4D97-AF65-F5344CB8AC3E}">
        <p14:creationId xmlns:p14="http://schemas.microsoft.com/office/powerpoint/2010/main" val="347571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2CAA8E6-01CE-3E06-1A50-06F74619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238" y="0"/>
            <a:ext cx="4365523" cy="6858000"/>
          </a:xfrm>
          <a:prstGeom prst="rect">
            <a:avLst/>
          </a:prstGeom>
        </p:spPr>
      </p:pic>
      <p:sp>
        <p:nvSpPr>
          <p:cNvPr id="4" name="Rezervirano mjesto broja slajda 3">
            <a:extLst>
              <a:ext uri="{FF2B5EF4-FFF2-40B4-BE49-F238E27FC236}">
                <a16:creationId xmlns:a16="http://schemas.microsoft.com/office/drawing/2014/main" id="{4B5719A6-9B60-AB27-881E-73B5F79B235D}"/>
              </a:ext>
            </a:extLst>
          </p:cNvPr>
          <p:cNvSpPr>
            <a:spLocks noGrp="1"/>
          </p:cNvSpPr>
          <p:nvPr>
            <p:ph type="sldNum" sz="quarter" idx="12"/>
          </p:nvPr>
        </p:nvSpPr>
        <p:spPr/>
        <p:txBody>
          <a:bodyPr/>
          <a:lstStyle/>
          <a:p>
            <a:fld id="{904B25C8-6AF7-4C4E-91C6-FAE15A9BA19A}" type="slidenum">
              <a:rPr lang="hr-HR" smtClean="0"/>
              <a:t>7</a:t>
            </a:fld>
            <a:endParaRPr lang="hr-HR"/>
          </a:p>
        </p:txBody>
      </p:sp>
    </p:spTree>
    <p:extLst>
      <p:ext uri="{BB962C8B-B14F-4D97-AF65-F5344CB8AC3E}">
        <p14:creationId xmlns:p14="http://schemas.microsoft.com/office/powerpoint/2010/main" val="390305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DCCA3743-F72C-4595-EBB7-40829AA47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124" y="0"/>
            <a:ext cx="4717752" cy="6858000"/>
          </a:xfrm>
          <a:prstGeom prst="rect">
            <a:avLst/>
          </a:prstGeom>
        </p:spPr>
      </p:pic>
      <p:sp>
        <p:nvSpPr>
          <p:cNvPr id="4" name="Rezervirano mjesto broja slajda 3">
            <a:extLst>
              <a:ext uri="{FF2B5EF4-FFF2-40B4-BE49-F238E27FC236}">
                <a16:creationId xmlns:a16="http://schemas.microsoft.com/office/drawing/2014/main" id="{F2F50D54-9819-FAAC-3E9A-3CE8654E402F}"/>
              </a:ext>
            </a:extLst>
          </p:cNvPr>
          <p:cNvSpPr>
            <a:spLocks noGrp="1"/>
          </p:cNvSpPr>
          <p:nvPr>
            <p:ph type="sldNum" sz="quarter" idx="12"/>
          </p:nvPr>
        </p:nvSpPr>
        <p:spPr/>
        <p:txBody>
          <a:bodyPr/>
          <a:lstStyle/>
          <a:p>
            <a:fld id="{904B25C8-6AF7-4C4E-91C6-FAE15A9BA19A}" type="slidenum">
              <a:rPr lang="hr-HR" smtClean="0"/>
              <a:t>8</a:t>
            </a:fld>
            <a:endParaRPr lang="hr-HR"/>
          </a:p>
        </p:txBody>
      </p:sp>
    </p:spTree>
    <p:extLst>
      <p:ext uri="{BB962C8B-B14F-4D97-AF65-F5344CB8AC3E}">
        <p14:creationId xmlns:p14="http://schemas.microsoft.com/office/powerpoint/2010/main" val="75788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4F0190DA-01A5-9E69-D2F3-B8FA42919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332" y="0"/>
            <a:ext cx="4583335" cy="6858000"/>
          </a:xfrm>
          <a:prstGeom prst="rect">
            <a:avLst/>
          </a:prstGeom>
        </p:spPr>
      </p:pic>
      <p:sp>
        <p:nvSpPr>
          <p:cNvPr id="4" name="Rezervirano mjesto broja slajda 3">
            <a:extLst>
              <a:ext uri="{FF2B5EF4-FFF2-40B4-BE49-F238E27FC236}">
                <a16:creationId xmlns:a16="http://schemas.microsoft.com/office/drawing/2014/main" id="{415F56C9-46FF-C605-682F-59E64290FB3A}"/>
              </a:ext>
            </a:extLst>
          </p:cNvPr>
          <p:cNvSpPr>
            <a:spLocks noGrp="1"/>
          </p:cNvSpPr>
          <p:nvPr>
            <p:ph type="sldNum" sz="quarter" idx="12"/>
          </p:nvPr>
        </p:nvSpPr>
        <p:spPr/>
        <p:txBody>
          <a:bodyPr/>
          <a:lstStyle/>
          <a:p>
            <a:fld id="{904B25C8-6AF7-4C4E-91C6-FAE15A9BA19A}" type="slidenum">
              <a:rPr lang="hr-HR" smtClean="0"/>
              <a:t>9</a:t>
            </a:fld>
            <a:endParaRPr lang="hr-HR"/>
          </a:p>
        </p:txBody>
      </p:sp>
    </p:spTree>
    <p:extLst>
      <p:ext uri="{BB962C8B-B14F-4D97-AF65-F5344CB8AC3E}">
        <p14:creationId xmlns:p14="http://schemas.microsoft.com/office/powerpoint/2010/main" val="3916257566"/>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TotalTime>
  <Words>2642</Words>
  <Application>Microsoft Office PowerPoint</Application>
  <PresentationFormat>Široki zaslon</PresentationFormat>
  <Paragraphs>122</Paragraphs>
  <Slides>39</Slides>
  <Notes>1</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39</vt:i4>
      </vt:variant>
    </vt:vector>
  </HeadingPairs>
  <TitlesOfParts>
    <vt:vector size="46" baseType="lpstr">
      <vt:lpstr>A Plantin</vt:lpstr>
      <vt:lpstr>Arial</vt:lpstr>
      <vt:lpstr>Calibri</vt:lpstr>
      <vt:lpstr>Calibri Light</vt:lpstr>
      <vt:lpstr>system-ui</vt:lpstr>
      <vt:lpstr>Times New Roman</vt:lpstr>
      <vt:lpstr>Tema sustava Office</vt:lpstr>
      <vt:lpstr>PowerPoint prezentacija</vt:lpstr>
      <vt:lpstr>PowerPoint prezentacija</vt:lpstr>
      <vt:lpstr>Polazište: ciklus od 5 kraćih narativnih proznih tekstova  u drugom dijelu zbirke Zaštićene vrste (MH, Zagreb, 2025) - priče su prethodno objavljene na natječaju Gradske knjižnice Trogir „Priča se (p)o gradu” u zbirkama pod istim naslovom Priča se (p) gradu (zbirke IV., V. i VI.) </vt:lpstr>
      <vt:lpstr>PowerPoint prezentacija</vt:lpstr>
      <vt:lpstr>PowerPoint prezentacija</vt:lpstr>
      <vt:lpstr>PowerPoint prezentacija</vt:lpstr>
      <vt:lpstr>PowerPoint prezentacija</vt:lpstr>
      <vt:lpstr>PowerPoint prezentacija</vt:lpstr>
      <vt:lpstr>PowerPoint prezentacija</vt:lpstr>
      <vt:lpstr>Kako su nastale te priče? Koji je poticaj? Kako se gradi poetika?</vt:lpstr>
      <vt:lpstr> </vt:lpstr>
      <vt:lpstr>PowerPoint prezentacija</vt:lpstr>
      <vt:lpstr>PowerPoint prezentacija</vt:lpstr>
      <vt:lpstr>PowerPoint prezentacija</vt:lpstr>
      <vt:lpstr>Peričić, Helena „Tragedija ‘Trogirski vojvoda’ Dmitrija Vasiljeviča Averkieva” // Dani hvarskog kazališta (Razdoblje realizma u hrvatskoj književnosti i kazalištu).  Zagreb : Split: Hrvatska akademija znanosti i umjetnosti (HAZU) ; Književni krug Split, 2000, str. 292-300.  </vt:lpstr>
      <vt:lpstr>https://hrcak.srce.hr/74003</vt:lpstr>
      <vt:lpstr>PowerPoint prezentacija</vt:lpstr>
      <vt:lpstr>PowerPoint prezentacija</vt:lpstr>
      <vt:lpstr>PowerPoint prezentacija</vt:lpstr>
      <vt:lpstr>TEKST S POČETKA PRILOGA  HELENE PERIČIĆ IZ Dana hvarskog kazališta (2000): „U članku objavljenom u zadarskom Narodnom listu  u prosincu 1883. godine (a prema tekstu Pozorova dopisnika iz Rusije) kaže se da se u kazalištu M. Lentovskoga u Moskvi davala predstava Trogirski vojvoda, iz prošlosti i života dalmatinskih Hrvata, te se ističe kako je to »prvi puta da se po Ruskih ruskom obćinstvu predočuje hrvatski život i poviest iz Dalmacije«.  U istom napisu hvaljeni su kako pisac, Dmitrij Averkiev, tako i skladatelj (čije ime nije navedeno) pa se sugerira da bi se ovaj komad, uz preradbu slabijih mjesta, mogao »i u Zagrebu s dobrim uspjehom predstavljati jer je predmet po sadržaju vrlo zanimljiv i privlačiv«.2 Tragom rečenoga novinskog napisa, ali i stjecajem sretnih okolnosti, došla sam do preslika ovoga teksta: zahvaljujući dr. Marenu M. Freidenbergu, bivšem redovitom profesoru povijesti na Sveučilištu u Tveri. (Profesor Freidenberg je desetak godina prije moga izlaganja preselio navodno u Izrael, u Tel Aviv.) O Averkievu je razmjerno malo podataka. Na temelju nekoliko kraćih članaka u ruskim enciklopedijskim literarnim priručnicima doznajem da je rođen 30. rujna/ 12. listopada 1836. u Ekaterinodaru, a umro 7./20. siječnja 1905. u Peterburgu gdje je 1859. završio prirodoznanstveni fakultet.” </vt:lpstr>
      <vt:lpstr>Publicističkim i kritičkim člancima surađivao je Averkijev u književnom mjesečniku Piščev dnevnik (Dnevnik pisatelja) F. M. Dostojevskoga. Tragedija „Trogirski vojvoda” prvi put je objavljena u 3. svesku Averkievljevih Drama (Dramu) u Sankt Peterburgu 1896.5 Tekst je napisan u Ljubanu u kolovozu 1881., a i sastoji se od pet činova razdijeljenih na dva do šest prizora (prvi i četvrti čin po pet, drugi i treći šest, a posljednji samo dva prizora).</vt:lpstr>
      <vt:lpstr>RADNJA TRAGEDIJE: Sama radnja „Trogirskoga vojvode” smještena je dakako u dalmatinski grad Trogir. U središtu zbivanja je ljubav između Zorice i njezina odabranika koji nije po volji Zoričinu ocu te svoga budućega zeta Miljenka Radoslav želi na mnoge načine ocrniti i udaljiti od Zorice. Međutim, njihov međusobni odnos dolazi do tragičnoga klimaksa kad Radoslav nakon vjenčanja svoje kćeri ubija Miljenka. Kako Zorica ne zna tko je ubojica njezina muža očajna moli oca da se osveti ubojici njezina dragoga. Nakon duljega krzmanja, ali vidjevši da će mu se kći neizlječivo razboljeti, Radoslav kćeri priznaje da je on ubio Miljenka. Zorica  se potom ubija, a Radoslav – koji je kćer molio da njega ubije - ostaje živjeti, dok čitatelj (ili gledatelj predstave) može naslutiti da je Radoslav na životu ostao samo da bi mogao okajavati u teškoj j patnji svoj grijeh i ljubomoru koja su završili smrću  jedinice mu Zorice i njezina  Miljenka.</vt:lpstr>
      <vt:lpstr>PowerPoint prezentacija</vt:lpstr>
      <vt:lpstr>PowerPoint prezentacija</vt:lpstr>
      <vt:lpstr>Averkijev je vjerojatno do priče (makar u izmijenjenoj inačici, s podosta povijesno-činjeničnih nedosljednosti) došao zahvaljujući putovanjima u Dalmaciju brojnih ruskih putopisaca iz druge polovine XIX. st.</vt:lpstr>
      <vt:lpstr>PowerPoint prezentacija</vt:lpstr>
      <vt:lpstr>PowerPoint prezentacija</vt:lpstr>
      <vt:lpstr>PowerPoint prezentacija</vt:lpstr>
      <vt:lpstr>PowerPoint prezentacija</vt:lpstr>
      <vt:lpstr>Poetičke sastavnice</vt:lpstr>
      <vt:lpstr>Trogir se međutim u ciklusu priča predstavlja kao možda „neizbrušeni dalmatinski biser”, ali bez sumnje središte renesansne arhitekture i kulture općenito, s velikim kulturološkim, ali neiskorištenim potencijalom</vt:lpstr>
      <vt:lpstr>Bezimenu, tj. njezin grobni humak više puta posjećuje neznanac iz Dalmacije (u četiri dijela ciklusa – prvom, drugom, četvrtom i petom -  prikazani su ti posjeti), dapače iz Trogira, pa se u tim situacijama gradi monolog koji bezimena „izgovara” svom posjetitelju</vt:lpstr>
      <vt:lpstr>…Poetičke sastavnice</vt:lpstr>
      <vt:lpstr>…Poetičke sastavnice</vt:lpstr>
      <vt:lpstr>… i dalje poetičke sastavnice</vt:lpstr>
      <vt:lpstr>Jezična obilježja ciklusa „Trogirska priča o bezimenoj”</vt:lpstr>
      <vt:lpstr>Stilska obilježja</vt:lpstr>
      <vt:lpstr>CITAT IZ DRUGOG DIJELA CIKLUSA „OPETOVANI POSJET”: „Ha, čudite se, možda i zgražate nad mojim izborom riječi, nad mojim oštrim, „niskim“ pripovjedačkim stilom, zar ne? Ne govori se tako, mislite vi, u visokim i školovanim krugovima iz doba Dostojevskoga, Tolstoja, Čehova… Ma dajte, molim vas! Zar mislite  da u to doba nije bilo vrijednih žena spisateljica u tom važnom društvu ruskih velikana umjetničke riječi? Bilo ih je, itekako. Ali gdje su bile? Negdje uz peć. U najboljem slučaju: zapisivale su umotvorine svojih muževa-pisaca. Ta čitave su njihove knjige znale ispisati! Pritom bi ispravljale riječi, stil svojih velevažnih supruga... No povijest kulture i književnosti nije im zahvalila na tom trudu i  ulozi... A ako bi se našlo slobodnoga vremena, vezle su... goblene, gubitak vremena – ti gobleni, reprodukcija majstorskih slika pomoću konca na mrežastoj tkanini!). S vremena na vrijeme ubacile bi kakvu cjepanicu u vatru. /---/ „(str. 141-142)</vt:lpstr>
      <vt:lpstr>Zar mislite da u to doba nije bilo vrijednih žena spisateljica u tom važnom društvu ruskih velikana umjetničke riječi? Bilo ih je, itekako. Ali gdje su bile? Negdje uz peć. U najboljem slučaju: zapisivale su umotvorine svojih muževa-pisaca. Ta čitave su njihove knjige znale ispisati! Pritom bi ispravljale riječi, stil svojih velevažnih supruga... No povijest kulture i književnosti nije im zahvalila na tom trudu i ulozi... A ako bi se našlo slobodnoga vremena, vezle su... goblene, valjda (ja to nikad nisam činila, to mi je bila najbesmislenija rabota, gubitak vremena – ti gobleni, reprodukcija majstorskih slika pomoću konca na mrežastoj tkanini!). S vremena na vrijeme ubacile bi kakvu cjepanicu u vatru.  (str. 141-142)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Hp</cp:lastModifiedBy>
  <cp:revision>29</cp:revision>
  <dcterms:created xsi:type="dcterms:W3CDTF">2026-04-10T19:12:27Z</dcterms:created>
  <dcterms:modified xsi:type="dcterms:W3CDTF">2026-04-12T13:43:18Z</dcterms:modified>
</cp:coreProperties>
</file>